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75213" cy="42803763"/>
  <p:notesSz cx="7102475" cy="10234613"/>
  <p:defaultTextStyle>
    <a:defPPr>
      <a:defRPr lang="en-US"/>
    </a:defPPr>
    <a:lvl1pPr algn="ctr" rtl="0" fontAlgn="base">
      <a:spcBef>
        <a:spcPct val="0"/>
      </a:spcBef>
      <a:spcAft>
        <a:spcPct val="0"/>
      </a:spcAft>
      <a:defRPr sz="8200" kern="1200">
        <a:solidFill>
          <a:schemeClr val="tx1"/>
        </a:solidFill>
        <a:latin typeface="Arial" charset="0"/>
        <a:ea typeface="+mn-ea"/>
        <a:cs typeface="+mn-cs"/>
      </a:defRPr>
    </a:lvl1pPr>
    <a:lvl2pPr marL="434980" algn="ctr" rtl="0" fontAlgn="base">
      <a:spcBef>
        <a:spcPct val="0"/>
      </a:spcBef>
      <a:spcAft>
        <a:spcPct val="0"/>
      </a:spcAft>
      <a:defRPr sz="8200" kern="1200">
        <a:solidFill>
          <a:schemeClr val="tx1"/>
        </a:solidFill>
        <a:latin typeface="Arial" charset="0"/>
        <a:ea typeface="+mn-ea"/>
        <a:cs typeface="+mn-cs"/>
      </a:defRPr>
    </a:lvl2pPr>
    <a:lvl3pPr marL="869960" algn="ctr" rtl="0" fontAlgn="base">
      <a:spcBef>
        <a:spcPct val="0"/>
      </a:spcBef>
      <a:spcAft>
        <a:spcPct val="0"/>
      </a:spcAft>
      <a:defRPr sz="8200" kern="1200">
        <a:solidFill>
          <a:schemeClr val="tx1"/>
        </a:solidFill>
        <a:latin typeface="Arial" charset="0"/>
        <a:ea typeface="+mn-ea"/>
        <a:cs typeface="+mn-cs"/>
      </a:defRPr>
    </a:lvl3pPr>
    <a:lvl4pPr marL="1304940" algn="ctr" rtl="0" fontAlgn="base">
      <a:spcBef>
        <a:spcPct val="0"/>
      </a:spcBef>
      <a:spcAft>
        <a:spcPct val="0"/>
      </a:spcAft>
      <a:defRPr sz="8200" kern="1200">
        <a:solidFill>
          <a:schemeClr val="tx1"/>
        </a:solidFill>
        <a:latin typeface="Arial" charset="0"/>
        <a:ea typeface="+mn-ea"/>
        <a:cs typeface="+mn-cs"/>
      </a:defRPr>
    </a:lvl4pPr>
    <a:lvl5pPr marL="1739920" algn="ctr" rtl="0" fontAlgn="base">
      <a:spcBef>
        <a:spcPct val="0"/>
      </a:spcBef>
      <a:spcAft>
        <a:spcPct val="0"/>
      </a:spcAft>
      <a:defRPr sz="8200" kern="1200">
        <a:solidFill>
          <a:schemeClr val="tx1"/>
        </a:solidFill>
        <a:latin typeface="Arial" charset="0"/>
        <a:ea typeface="+mn-ea"/>
        <a:cs typeface="+mn-cs"/>
      </a:defRPr>
    </a:lvl5pPr>
    <a:lvl6pPr marL="2174900" algn="l" defTabSz="869960" rtl="0" eaLnBrk="1" latinLnBrk="0" hangingPunct="1">
      <a:defRPr sz="8200" kern="1200">
        <a:solidFill>
          <a:schemeClr val="tx1"/>
        </a:solidFill>
        <a:latin typeface="Arial" charset="0"/>
        <a:ea typeface="+mn-ea"/>
        <a:cs typeface="+mn-cs"/>
      </a:defRPr>
    </a:lvl6pPr>
    <a:lvl7pPr marL="2609880" algn="l" defTabSz="869960" rtl="0" eaLnBrk="1" latinLnBrk="0" hangingPunct="1">
      <a:defRPr sz="8200" kern="1200">
        <a:solidFill>
          <a:schemeClr val="tx1"/>
        </a:solidFill>
        <a:latin typeface="Arial" charset="0"/>
        <a:ea typeface="+mn-ea"/>
        <a:cs typeface="+mn-cs"/>
      </a:defRPr>
    </a:lvl7pPr>
    <a:lvl8pPr marL="3044861" algn="l" defTabSz="869960" rtl="0" eaLnBrk="1" latinLnBrk="0" hangingPunct="1">
      <a:defRPr sz="8200" kern="1200">
        <a:solidFill>
          <a:schemeClr val="tx1"/>
        </a:solidFill>
        <a:latin typeface="Arial" charset="0"/>
        <a:ea typeface="+mn-ea"/>
        <a:cs typeface="+mn-cs"/>
      </a:defRPr>
    </a:lvl8pPr>
    <a:lvl9pPr marL="3479841" algn="l" defTabSz="869960" rtl="0" eaLnBrk="1" latinLnBrk="0" hangingPunct="1">
      <a:defRPr sz="82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6288">
          <p15:clr>
            <a:srgbClr val="A4A3A4"/>
          </p15:clr>
        </p15:guide>
        <p15:guide id="2" orient="horz" pos="26261">
          <p15:clr>
            <a:srgbClr val="A4A3A4"/>
          </p15:clr>
        </p15:guide>
        <p15:guide id="3" orient="horz" pos="2793">
          <p15:clr>
            <a:srgbClr val="A4A3A4"/>
          </p15:clr>
        </p15:guide>
        <p15:guide id="4" pos="95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C0C0C0"/>
    <a:srgbClr val="0046D2"/>
    <a:srgbClr val="FF0000"/>
    <a:srgbClr val="698ED9"/>
    <a:srgbClr val="A7C4FF"/>
    <a:srgbClr val="003064"/>
    <a:srgbClr val="0021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60"/>
  </p:normalViewPr>
  <p:slideViewPr>
    <p:cSldViewPr snapToGrid="0">
      <p:cViewPr>
        <p:scale>
          <a:sx n="33" d="100"/>
          <a:sy n="33" d="100"/>
        </p:scale>
        <p:origin x="376" y="-5812"/>
      </p:cViewPr>
      <p:guideLst>
        <p:guide orient="horz" pos="6288"/>
        <p:guide orient="horz" pos="26261"/>
        <p:guide orient="horz" pos="2793"/>
        <p:guide pos="953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1"/>
            <a:ext cx="3077740" cy="511731"/>
          </a:xfrm>
          <a:prstGeom prst="rect">
            <a:avLst/>
          </a:prstGeom>
          <a:noFill/>
          <a:ln w="9525">
            <a:noFill/>
            <a:miter lim="800000"/>
            <a:headEnd/>
            <a:tailEnd/>
          </a:ln>
          <a:effectLst/>
        </p:spPr>
        <p:txBody>
          <a:bodyPr vert="horz" wrap="square" lIns="99348" tIns="49675" rIns="99348" bIns="49675" numCol="1" anchor="t" anchorCtr="0" compatLnSpc="1">
            <a:prstTxWarp prst="textNoShape">
              <a:avLst/>
            </a:prstTxWarp>
          </a:bodyPr>
          <a:lstStyle>
            <a:lvl1pPr algn="l">
              <a:defRPr sz="1300"/>
            </a:lvl1pPr>
          </a:lstStyle>
          <a:p>
            <a:endParaRPr lang="en-US" dirty="0"/>
          </a:p>
        </p:txBody>
      </p:sp>
      <p:sp>
        <p:nvSpPr>
          <p:cNvPr id="3075" name="Rectangle 3"/>
          <p:cNvSpPr>
            <a:spLocks noGrp="1" noChangeArrowheads="1"/>
          </p:cNvSpPr>
          <p:nvPr>
            <p:ph type="dt" idx="1"/>
          </p:nvPr>
        </p:nvSpPr>
        <p:spPr bwMode="auto">
          <a:xfrm>
            <a:off x="4023057" y="1"/>
            <a:ext cx="3077740" cy="511731"/>
          </a:xfrm>
          <a:prstGeom prst="rect">
            <a:avLst/>
          </a:prstGeom>
          <a:noFill/>
          <a:ln w="9525">
            <a:noFill/>
            <a:miter lim="800000"/>
            <a:headEnd/>
            <a:tailEnd/>
          </a:ln>
          <a:effectLst/>
        </p:spPr>
        <p:txBody>
          <a:bodyPr vert="horz" wrap="square" lIns="99348" tIns="49675" rIns="99348" bIns="49675" numCol="1" anchor="t" anchorCtr="0" compatLnSpc="1">
            <a:prstTxWarp prst="textNoShape">
              <a:avLst/>
            </a:prstTxWarp>
          </a:bodyPr>
          <a:lstStyle>
            <a:lvl1pPr algn="r">
              <a:defRPr sz="1300"/>
            </a:lvl1pPr>
          </a:lstStyle>
          <a:p>
            <a:endParaRPr lang="en-US" dirty="0"/>
          </a:p>
        </p:txBody>
      </p:sp>
      <p:sp>
        <p:nvSpPr>
          <p:cNvPr id="3076" name="Rectangle 4"/>
          <p:cNvSpPr>
            <a:spLocks noGrp="1" noRot="1" noChangeAspect="1" noChangeArrowheads="1" noTextEdit="1"/>
          </p:cNvSpPr>
          <p:nvPr>
            <p:ph type="sldImg" idx="2"/>
          </p:nvPr>
        </p:nvSpPr>
        <p:spPr bwMode="auto">
          <a:xfrm>
            <a:off x="2193925" y="766763"/>
            <a:ext cx="2716213" cy="3838575"/>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710248" y="4862321"/>
            <a:ext cx="5681980" cy="4605575"/>
          </a:xfrm>
          <a:prstGeom prst="rect">
            <a:avLst/>
          </a:prstGeom>
          <a:noFill/>
          <a:ln w="9525">
            <a:noFill/>
            <a:miter lim="800000"/>
            <a:headEnd/>
            <a:tailEnd/>
          </a:ln>
          <a:effectLst/>
        </p:spPr>
        <p:txBody>
          <a:bodyPr vert="horz" wrap="square" lIns="99348" tIns="49675" rIns="99348" bIns="4967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9721125"/>
            <a:ext cx="3077740" cy="511731"/>
          </a:xfrm>
          <a:prstGeom prst="rect">
            <a:avLst/>
          </a:prstGeom>
          <a:noFill/>
          <a:ln w="9525">
            <a:noFill/>
            <a:miter lim="800000"/>
            <a:headEnd/>
            <a:tailEnd/>
          </a:ln>
          <a:effectLst/>
        </p:spPr>
        <p:txBody>
          <a:bodyPr vert="horz" wrap="square" lIns="99348" tIns="49675" rIns="99348" bIns="49675" numCol="1" anchor="b" anchorCtr="0" compatLnSpc="1">
            <a:prstTxWarp prst="textNoShape">
              <a:avLst/>
            </a:prstTxWarp>
          </a:bodyPr>
          <a:lstStyle>
            <a:lvl1pPr algn="l">
              <a:defRPr sz="1300"/>
            </a:lvl1pPr>
          </a:lstStyle>
          <a:p>
            <a:endParaRPr lang="en-US" dirty="0"/>
          </a:p>
        </p:txBody>
      </p:sp>
      <p:sp>
        <p:nvSpPr>
          <p:cNvPr id="3079" name="Rectangle 7"/>
          <p:cNvSpPr>
            <a:spLocks noGrp="1" noChangeArrowheads="1"/>
          </p:cNvSpPr>
          <p:nvPr>
            <p:ph type="sldNum" sz="quarter" idx="5"/>
          </p:nvPr>
        </p:nvSpPr>
        <p:spPr bwMode="auto">
          <a:xfrm>
            <a:off x="4023057" y="9721125"/>
            <a:ext cx="3077740" cy="511731"/>
          </a:xfrm>
          <a:prstGeom prst="rect">
            <a:avLst/>
          </a:prstGeom>
          <a:noFill/>
          <a:ln w="9525">
            <a:noFill/>
            <a:miter lim="800000"/>
            <a:headEnd/>
            <a:tailEnd/>
          </a:ln>
          <a:effectLst/>
        </p:spPr>
        <p:txBody>
          <a:bodyPr vert="horz" wrap="square" lIns="99348" tIns="49675" rIns="99348" bIns="49675" numCol="1" anchor="b" anchorCtr="0" compatLnSpc="1">
            <a:prstTxWarp prst="textNoShape">
              <a:avLst/>
            </a:prstTxWarp>
          </a:bodyPr>
          <a:lstStyle>
            <a:lvl1pPr algn="r">
              <a:defRPr sz="1300"/>
            </a:lvl1pPr>
          </a:lstStyle>
          <a:p>
            <a:fld id="{A645BAB7-E9F9-435A-B8BD-F70ADBBCBAF6}" type="slidenum">
              <a:rPr lang="en-US"/>
              <a:pPr/>
              <a:t>‹#›</a:t>
            </a:fld>
            <a:endParaRPr lang="en-US" dirty="0"/>
          </a:p>
        </p:txBody>
      </p:sp>
    </p:spTree>
    <p:extLst>
      <p:ext uri="{BB962C8B-B14F-4D97-AF65-F5344CB8AC3E}">
        <p14:creationId xmlns:p14="http://schemas.microsoft.com/office/powerpoint/2010/main" val="54428414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100" kern="1200">
        <a:solidFill>
          <a:schemeClr val="tx1"/>
        </a:solidFill>
        <a:latin typeface="Arial" charset="0"/>
        <a:ea typeface="+mn-ea"/>
        <a:cs typeface="+mn-cs"/>
      </a:defRPr>
    </a:lvl1pPr>
    <a:lvl2pPr marL="434980" algn="l" rtl="0" fontAlgn="base">
      <a:spcBef>
        <a:spcPct val="30000"/>
      </a:spcBef>
      <a:spcAft>
        <a:spcPct val="0"/>
      </a:spcAft>
      <a:defRPr sz="1100" kern="1200">
        <a:solidFill>
          <a:schemeClr val="tx1"/>
        </a:solidFill>
        <a:latin typeface="Arial" charset="0"/>
        <a:ea typeface="+mn-ea"/>
        <a:cs typeface="+mn-cs"/>
      </a:defRPr>
    </a:lvl2pPr>
    <a:lvl3pPr marL="869960" algn="l" rtl="0" fontAlgn="base">
      <a:spcBef>
        <a:spcPct val="30000"/>
      </a:spcBef>
      <a:spcAft>
        <a:spcPct val="0"/>
      </a:spcAft>
      <a:defRPr sz="1100" kern="1200">
        <a:solidFill>
          <a:schemeClr val="tx1"/>
        </a:solidFill>
        <a:latin typeface="Arial" charset="0"/>
        <a:ea typeface="+mn-ea"/>
        <a:cs typeface="+mn-cs"/>
      </a:defRPr>
    </a:lvl3pPr>
    <a:lvl4pPr marL="1304940" algn="l" rtl="0" fontAlgn="base">
      <a:spcBef>
        <a:spcPct val="30000"/>
      </a:spcBef>
      <a:spcAft>
        <a:spcPct val="0"/>
      </a:spcAft>
      <a:defRPr sz="1100" kern="1200">
        <a:solidFill>
          <a:schemeClr val="tx1"/>
        </a:solidFill>
        <a:latin typeface="Arial" charset="0"/>
        <a:ea typeface="+mn-ea"/>
        <a:cs typeface="+mn-cs"/>
      </a:defRPr>
    </a:lvl4pPr>
    <a:lvl5pPr marL="1739920" algn="l" rtl="0" fontAlgn="base">
      <a:spcBef>
        <a:spcPct val="30000"/>
      </a:spcBef>
      <a:spcAft>
        <a:spcPct val="0"/>
      </a:spcAft>
      <a:defRPr sz="1100" kern="1200">
        <a:solidFill>
          <a:schemeClr val="tx1"/>
        </a:solidFill>
        <a:latin typeface="Arial" charset="0"/>
        <a:ea typeface="+mn-ea"/>
        <a:cs typeface="+mn-cs"/>
      </a:defRPr>
    </a:lvl5pPr>
    <a:lvl6pPr marL="2174900" algn="l" defTabSz="869960" rtl="0" eaLnBrk="1" latinLnBrk="0" hangingPunct="1">
      <a:defRPr sz="1100" kern="1200">
        <a:solidFill>
          <a:schemeClr val="tx1"/>
        </a:solidFill>
        <a:latin typeface="+mn-lt"/>
        <a:ea typeface="+mn-ea"/>
        <a:cs typeface="+mn-cs"/>
      </a:defRPr>
    </a:lvl6pPr>
    <a:lvl7pPr marL="2609880" algn="l" defTabSz="869960" rtl="0" eaLnBrk="1" latinLnBrk="0" hangingPunct="1">
      <a:defRPr sz="1100" kern="1200">
        <a:solidFill>
          <a:schemeClr val="tx1"/>
        </a:solidFill>
        <a:latin typeface="+mn-lt"/>
        <a:ea typeface="+mn-ea"/>
        <a:cs typeface="+mn-cs"/>
      </a:defRPr>
    </a:lvl7pPr>
    <a:lvl8pPr marL="3044861" algn="l" defTabSz="869960" rtl="0" eaLnBrk="1" latinLnBrk="0" hangingPunct="1">
      <a:defRPr sz="1100" kern="1200">
        <a:solidFill>
          <a:schemeClr val="tx1"/>
        </a:solidFill>
        <a:latin typeface="+mn-lt"/>
        <a:ea typeface="+mn-ea"/>
        <a:cs typeface="+mn-cs"/>
      </a:defRPr>
    </a:lvl8pPr>
    <a:lvl9pPr marL="3479841" algn="l" defTabSz="869960"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2C7B9C-DA46-4FE0-B590-97F24EE1DB0E}" type="slidenum">
              <a:rPr lang="en-US"/>
              <a:pPr/>
              <a:t>1</a:t>
            </a:fld>
            <a:endParaRPr lang="en-US" dirty="0"/>
          </a:p>
        </p:txBody>
      </p:sp>
      <p:sp>
        <p:nvSpPr>
          <p:cNvPr id="4098" name="Rectangle 2"/>
          <p:cNvSpPr>
            <a:spLocks noGrp="1" noRot="1" noChangeAspect="1" noChangeArrowheads="1" noTextEdit="1"/>
          </p:cNvSpPr>
          <p:nvPr>
            <p:ph type="sldImg"/>
          </p:nvPr>
        </p:nvSpPr>
        <p:spPr>
          <a:xfrm>
            <a:off x="2193925" y="766763"/>
            <a:ext cx="2716213" cy="3838575"/>
          </a:xfrm>
          <a:ln/>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983158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hyperlink" Target="http://www.postersession.com/" TargetMode="External"/><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extBox 1"/>
          <p:cNvSpPr txBox="1"/>
          <p:nvPr userDrawn="1"/>
        </p:nvSpPr>
        <p:spPr>
          <a:xfrm rot="16200000">
            <a:off x="24748747" y="42184203"/>
            <a:ext cx="388281" cy="103234"/>
          </a:xfrm>
          <a:prstGeom prst="rect">
            <a:avLst/>
          </a:prstGeom>
          <a:noFill/>
        </p:spPr>
        <p:txBody>
          <a:bodyPr wrap="square" lIns="86996" tIns="43498" rIns="86996" bIns="43498" rtlCol="0">
            <a:spAutoFit/>
          </a:bodyPr>
          <a:lstStyle/>
          <a:p>
            <a:pPr marL="0" marR="0" indent="0" algn="ctr" defTabSz="869960" rtl="0" eaLnBrk="1" fontAlgn="base" latinLnBrk="0" hangingPunct="1">
              <a:lnSpc>
                <a:spcPct val="100000"/>
              </a:lnSpc>
              <a:spcBef>
                <a:spcPct val="0"/>
              </a:spcBef>
              <a:spcAft>
                <a:spcPct val="0"/>
              </a:spcAft>
              <a:buClrTx/>
              <a:buSzTx/>
              <a:buFontTx/>
              <a:buNone/>
              <a:tabLst/>
              <a:defRPr/>
            </a:pPr>
            <a:r>
              <a:rPr lang="en-US" sz="100" dirty="0">
                <a:effectLst/>
                <a:hlinkClick r:id="rId3"/>
              </a:rPr>
              <a:t>www.postersession.com</a:t>
            </a:r>
            <a:endParaRPr lang="en-US" sz="100" dirty="0">
              <a:effectLst/>
            </a:endParaRPr>
          </a:p>
        </p:txBody>
      </p:sp>
      <p:pic>
        <p:nvPicPr>
          <p:cNvPr id="4"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r="38727"/>
          <a:stretch>
            <a:fillRect/>
          </a:stretch>
        </p:blipFill>
        <p:spPr bwMode="auto">
          <a:xfrm>
            <a:off x="22904336" y="42144693"/>
            <a:ext cx="3809222" cy="20745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1"/>
          <p:cNvSpPr txBox="1"/>
          <p:nvPr userDrawn="1"/>
        </p:nvSpPr>
        <p:spPr>
          <a:xfrm>
            <a:off x="26713557" y="42062330"/>
            <a:ext cx="2242539" cy="318678"/>
          </a:xfrm>
          <a:prstGeom prst="rect">
            <a:avLst/>
          </a:prstGeom>
          <a:noFill/>
        </p:spPr>
        <p:txBody>
          <a:bodyPr wrap="none" lIns="86996" tIns="43498" rIns="86996" bIns="43498"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500" dirty="0">
                <a:solidFill>
                  <a:schemeClr val="bg1"/>
                </a:solidFill>
              </a:rPr>
              <a:t>www.postersession.com</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4176111" rtl="0" fontAlgn="base">
        <a:spcBef>
          <a:spcPct val="0"/>
        </a:spcBef>
        <a:spcAft>
          <a:spcPct val="0"/>
        </a:spcAft>
        <a:defRPr sz="20100">
          <a:solidFill>
            <a:schemeClr val="tx2"/>
          </a:solidFill>
          <a:latin typeface="+mj-lt"/>
          <a:ea typeface="+mj-ea"/>
          <a:cs typeface="+mj-cs"/>
        </a:defRPr>
      </a:lvl1pPr>
      <a:lvl2pPr algn="ctr" defTabSz="4176111" rtl="0" fontAlgn="base">
        <a:spcBef>
          <a:spcPct val="0"/>
        </a:spcBef>
        <a:spcAft>
          <a:spcPct val="0"/>
        </a:spcAft>
        <a:defRPr sz="20100">
          <a:solidFill>
            <a:schemeClr val="tx2"/>
          </a:solidFill>
          <a:latin typeface="Arial" charset="0"/>
        </a:defRPr>
      </a:lvl2pPr>
      <a:lvl3pPr algn="ctr" defTabSz="4176111" rtl="0" fontAlgn="base">
        <a:spcBef>
          <a:spcPct val="0"/>
        </a:spcBef>
        <a:spcAft>
          <a:spcPct val="0"/>
        </a:spcAft>
        <a:defRPr sz="20100">
          <a:solidFill>
            <a:schemeClr val="tx2"/>
          </a:solidFill>
          <a:latin typeface="Arial" charset="0"/>
        </a:defRPr>
      </a:lvl3pPr>
      <a:lvl4pPr algn="ctr" defTabSz="4176111" rtl="0" fontAlgn="base">
        <a:spcBef>
          <a:spcPct val="0"/>
        </a:spcBef>
        <a:spcAft>
          <a:spcPct val="0"/>
        </a:spcAft>
        <a:defRPr sz="20100">
          <a:solidFill>
            <a:schemeClr val="tx2"/>
          </a:solidFill>
          <a:latin typeface="Arial" charset="0"/>
        </a:defRPr>
      </a:lvl4pPr>
      <a:lvl5pPr algn="ctr" defTabSz="4176111" rtl="0" fontAlgn="base">
        <a:spcBef>
          <a:spcPct val="0"/>
        </a:spcBef>
        <a:spcAft>
          <a:spcPct val="0"/>
        </a:spcAft>
        <a:defRPr sz="20100">
          <a:solidFill>
            <a:schemeClr val="tx2"/>
          </a:solidFill>
          <a:latin typeface="Arial" charset="0"/>
        </a:defRPr>
      </a:lvl5pPr>
      <a:lvl6pPr marL="434980" algn="ctr" defTabSz="4176111" rtl="0" fontAlgn="base">
        <a:spcBef>
          <a:spcPct val="0"/>
        </a:spcBef>
        <a:spcAft>
          <a:spcPct val="0"/>
        </a:spcAft>
        <a:defRPr sz="20100">
          <a:solidFill>
            <a:schemeClr val="tx2"/>
          </a:solidFill>
          <a:latin typeface="Arial" charset="0"/>
        </a:defRPr>
      </a:lvl6pPr>
      <a:lvl7pPr marL="869960" algn="ctr" defTabSz="4176111" rtl="0" fontAlgn="base">
        <a:spcBef>
          <a:spcPct val="0"/>
        </a:spcBef>
        <a:spcAft>
          <a:spcPct val="0"/>
        </a:spcAft>
        <a:defRPr sz="20100">
          <a:solidFill>
            <a:schemeClr val="tx2"/>
          </a:solidFill>
          <a:latin typeface="Arial" charset="0"/>
        </a:defRPr>
      </a:lvl7pPr>
      <a:lvl8pPr marL="1304940" algn="ctr" defTabSz="4176111" rtl="0" fontAlgn="base">
        <a:spcBef>
          <a:spcPct val="0"/>
        </a:spcBef>
        <a:spcAft>
          <a:spcPct val="0"/>
        </a:spcAft>
        <a:defRPr sz="20100">
          <a:solidFill>
            <a:schemeClr val="tx2"/>
          </a:solidFill>
          <a:latin typeface="Arial" charset="0"/>
        </a:defRPr>
      </a:lvl8pPr>
      <a:lvl9pPr marL="1739920" algn="ctr" defTabSz="4176111" rtl="0" fontAlgn="base">
        <a:spcBef>
          <a:spcPct val="0"/>
        </a:spcBef>
        <a:spcAft>
          <a:spcPct val="0"/>
        </a:spcAft>
        <a:defRPr sz="20100">
          <a:solidFill>
            <a:schemeClr val="tx2"/>
          </a:solidFill>
          <a:latin typeface="Arial" charset="0"/>
        </a:defRPr>
      </a:lvl9pPr>
    </p:titleStyle>
    <p:bodyStyle>
      <a:lvl1pPr marL="1566231" indent="-1566231" algn="l" defTabSz="4176111" rtl="0" fontAlgn="base">
        <a:spcBef>
          <a:spcPct val="20000"/>
        </a:spcBef>
        <a:spcAft>
          <a:spcPct val="0"/>
        </a:spcAft>
        <a:buChar char="•"/>
        <a:defRPr sz="14700">
          <a:solidFill>
            <a:schemeClr val="tx1"/>
          </a:solidFill>
          <a:latin typeface="+mn-lt"/>
          <a:ea typeface="+mn-ea"/>
          <a:cs typeface="+mn-cs"/>
        </a:defRPr>
      </a:lvl1pPr>
      <a:lvl2pPr marL="3392240" indent="-1304940" algn="l" defTabSz="4176111" rtl="0" fontAlgn="base">
        <a:spcBef>
          <a:spcPct val="20000"/>
        </a:spcBef>
        <a:spcAft>
          <a:spcPct val="0"/>
        </a:spcAft>
        <a:buChar char="–"/>
        <a:defRPr sz="12700">
          <a:solidFill>
            <a:schemeClr val="tx1"/>
          </a:solidFill>
          <a:latin typeface="+mn-lt"/>
        </a:defRPr>
      </a:lvl2pPr>
      <a:lvl3pPr marL="5219761" indent="-1043651" algn="l" defTabSz="4176111" rtl="0" fontAlgn="base">
        <a:spcBef>
          <a:spcPct val="20000"/>
        </a:spcBef>
        <a:spcAft>
          <a:spcPct val="0"/>
        </a:spcAft>
        <a:buChar char="•"/>
        <a:defRPr sz="10900">
          <a:solidFill>
            <a:schemeClr val="tx1"/>
          </a:solidFill>
          <a:latin typeface="+mn-lt"/>
        </a:defRPr>
      </a:lvl3pPr>
      <a:lvl4pPr marL="7307061" indent="-1043651" algn="l" defTabSz="4176111" rtl="0" fontAlgn="base">
        <a:spcBef>
          <a:spcPct val="20000"/>
        </a:spcBef>
        <a:spcAft>
          <a:spcPct val="0"/>
        </a:spcAft>
        <a:buChar char="–"/>
        <a:defRPr sz="9100">
          <a:solidFill>
            <a:schemeClr val="tx1"/>
          </a:solidFill>
          <a:latin typeface="+mn-lt"/>
        </a:defRPr>
      </a:lvl4pPr>
      <a:lvl5pPr marL="9395872" indent="-1043651" algn="l" defTabSz="4176111" rtl="0" fontAlgn="base">
        <a:spcBef>
          <a:spcPct val="20000"/>
        </a:spcBef>
        <a:spcAft>
          <a:spcPct val="0"/>
        </a:spcAft>
        <a:buChar char="»"/>
        <a:defRPr sz="9100">
          <a:solidFill>
            <a:schemeClr val="tx1"/>
          </a:solidFill>
          <a:latin typeface="+mn-lt"/>
        </a:defRPr>
      </a:lvl5pPr>
      <a:lvl6pPr marL="9830852" indent="-1043651" algn="l" defTabSz="4176111" rtl="0" fontAlgn="base">
        <a:spcBef>
          <a:spcPct val="20000"/>
        </a:spcBef>
        <a:spcAft>
          <a:spcPct val="0"/>
        </a:spcAft>
        <a:buChar char="»"/>
        <a:defRPr sz="9100">
          <a:solidFill>
            <a:schemeClr val="tx1"/>
          </a:solidFill>
          <a:latin typeface="+mn-lt"/>
        </a:defRPr>
      </a:lvl6pPr>
      <a:lvl7pPr marL="10265832" indent="-1043651" algn="l" defTabSz="4176111" rtl="0" fontAlgn="base">
        <a:spcBef>
          <a:spcPct val="20000"/>
        </a:spcBef>
        <a:spcAft>
          <a:spcPct val="0"/>
        </a:spcAft>
        <a:buChar char="»"/>
        <a:defRPr sz="9100">
          <a:solidFill>
            <a:schemeClr val="tx1"/>
          </a:solidFill>
          <a:latin typeface="+mn-lt"/>
        </a:defRPr>
      </a:lvl7pPr>
      <a:lvl8pPr marL="10700813" indent="-1043651" algn="l" defTabSz="4176111" rtl="0" fontAlgn="base">
        <a:spcBef>
          <a:spcPct val="20000"/>
        </a:spcBef>
        <a:spcAft>
          <a:spcPct val="0"/>
        </a:spcAft>
        <a:buChar char="»"/>
        <a:defRPr sz="9100">
          <a:solidFill>
            <a:schemeClr val="tx1"/>
          </a:solidFill>
          <a:latin typeface="+mn-lt"/>
        </a:defRPr>
      </a:lvl8pPr>
      <a:lvl9pPr marL="11135793" indent="-1043651" algn="l" defTabSz="4176111" rtl="0" fontAlgn="base">
        <a:spcBef>
          <a:spcPct val="20000"/>
        </a:spcBef>
        <a:spcAft>
          <a:spcPct val="0"/>
        </a:spcAft>
        <a:buChar char="»"/>
        <a:defRPr sz="9100">
          <a:solidFill>
            <a:schemeClr val="tx1"/>
          </a:solidFill>
          <a:latin typeface="+mn-lt"/>
        </a:defRPr>
      </a:lvl9pPr>
    </p:bodyStyle>
    <p:otherStyle>
      <a:defPPr>
        <a:defRPr lang="en-US"/>
      </a:defPPr>
      <a:lvl1pPr marL="0" algn="l" defTabSz="869960" rtl="0" eaLnBrk="1" latinLnBrk="0" hangingPunct="1">
        <a:defRPr sz="1700" kern="1200">
          <a:solidFill>
            <a:schemeClr val="tx1"/>
          </a:solidFill>
          <a:latin typeface="+mn-lt"/>
          <a:ea typeface="+mn-ea"/>
          <a:cs typeface="+mn-cs"/>
        </a:defRPr>
      </a:lvl1pPr>
      <a:lvl2pPr marL="434980" algn="l" defTabSz="869960" rtl="0" eaLnBrk="1" latinLnBrk="0" hangingPunct="1">
        <a:defRPr sz="1700" kern="1200">
          <a:solidFill>
            <a:schemeClr val="tx1"/>
          </a:solidFill>
          <a:latin typeface="+mn-lt"/>
          <a:ea typeface="+mn-ea"/>
          <a:cs typeface="+mn-cs"/>
        </a:defRPr>
      </a:lvl2pPr>
      <a:lvl3pPr marL="869960" algn="l" defTabSz="869960" rtl="0" eaLnBrk="1" latinLnBrk="0" hangingPunct="1">
        <a:defRPr sz="1700" kern="1200">
          <a:solidFill>
            <a:schemeClr val="tx1"/>
          </a:solidFill>
          <a:latin typeface="+mn-lt"/>
          <a:ea typeface="+mn-ea"/>
          <a:cs typeface="+mn-cs"/>
        </a:defRPr>
      </a:lvl3pPr>
      <a:lvl4pPr marL="1304940" algn="l" defTabSz="869960" rtl="0" eaLnBrk="1" latinLnBrk="0" hangingPunct="1">
        <a:defRPr sz="1700" kern="1200">
          <a:solidFill>
            <a:schemeClr val="tx1"/>
          </a:solidFill>
          <a:latin typeface="+mn-lt"/>
          <a:ea typeface="+mn-ea"/>
          <a:cs typeface="+mn-cs"/>
        </a:defRPr>
      </a:lvl4pPr>
      <a:lvl5pPr marL="1739920" algn="l" defTabSz="869960" rtl="0" eaLnBrk="1" latinLnBrk="0" hangingPunct="1">
        <a:defRPr sz="1700" kern="1200">
          <a:solidFill>
            <a:schemeClr val="tx1"/>
          </a:solidFill>
          <a:latin typeface="+mn-lt"/>
          <a:ea typeface="+mn-ea"/>
          <a:cs typeface="+mn-cs"/>
        </a:defRPr>
      </a:lvl5pPr>
      <a:lvl6pPr marL="2174900" algn="l" defTabSz="869960" rtl="0" eaLnBrk="1" latinLnBrk="0" hangingPunct="1">
        <a:defRPr sz="1700" kern="1200">
          <a:solidFill>
            <a:schemeClr val="tx1"/>
          </a:solidFill>
          <a:latin typeface="+mn-lt"/>
          <a:ea typeface="+mn-ea"/>
          <a:cs typeface="+mn-cs"/>
        </a:defRPr>
      </a:lvl6pPr>
      <a:lvl7pPr marL="2609880" algn="l" defTabSz="869960" rtl="0" eaLnBrk="1" latinLnBrk="0" hangingPunct="1">
        <a:defRPr sz="1700" kern="1200">
          <a:solidFill>
            <a:schemeClr val="tx1"/>
          </a:solidFill>
          <a:latin typeface="+mn-lt"/>
          <a:ea typeface="+mn-ea"/>
          <a:cs typeface="+mn-cs"/>
        </a:defRPr>
      </a:lvl7pPr>
      <a:lvl8pPr marL="3044861" algn="l" defTabSz="869960" rtl="0" eaLnBrk="1" latinLnBrk="0" hangingPunct="1">
        <a:defRPr sz="1700" kern="1200">
          <a:solidFill>
            <a:schemeClr val="tx1"/>
          </a:solidFill>
          <a:latin typeface="+mn-lt"/>
          <a:ea typeface="+mn-ea"/>
          <a:cs typeface="+mn-cs"/>
        </a:defRPr>
      </a:lvl8pPr>
      <a:lvl9pPr marL="3479841" algn="l" defTabSz="869960"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18" Type="http://schemas.openxmlformats.org/officeDocument/2006/relationships/hyperlink" Target="http://cvrr.ucsd.edu/LISA/lisa-traffic-sign-dataset.html" TargetMode="External"/><Relationship Id="rId3" Type="http://schemas.openxmlformats.org/officeDocument/2006/relationships/image" Target="../media/image2.png"/><Relationship Id="rId21" Type="http://schemas.openxmlformats.org/officeDocument/2006/relationships/hyperlink" Target="https://www.semanticscholar.org/paper/Detecting-Potholes-Using-Simple-Image-Processing-Nienaber-Booysen/9375f4d7fb035924c709c58841b3f5acb7b989aa" TargetMode="External"/><Relationship Id="rId7" Type="http://schemas.openxmlformats.org/officeDocument/2006/relationships/image" Target="../media/image5.jpeg"/><Relationship Id="rId12" Type="http://schemas.openxmlformats.org/officeDocument/2006/relationships/image" Target="../media/image10.PNG"/><Relationship Id="rId17" Type="http://schemas.openxmlformats.org/officeDocument/2006/relationships/hyperlink" Target="https://github.com/thtrieu/darkflow" TargetMode="External"/><Relationship Id="rId2" Type="http://schemas.openxmlformats.org/officeDocument/2006/relationships/notesSlide" Target="../notesSlides/notesSlide1.xml"/><Relationship Id="rId16" Type="http://schemas.openxmlformats.org/officeDocument/2006/relationships/hyperlink" Target="https://pjreddie.com/projects/pascal-voc-dataset-mirror/" TargetMode="External"/><Relationship Id="rId20" Type="http://schemas.openxmlformats.org/officeDocument/2006/relationships/hyperlink" Target="https://arxiv.org/pdf/1506.02640.pdf" TargetMode="Externa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microsoft.com/office/2007/relationships/hdphoto" Target="../media/hdphoto1.wdp"/><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hyperlink" Target="https://towardsdatascience.com/lane-detection-with-deep-learning-part-1-9e096f3320b7" TargetMode="External"/><Relationship Id="rId4" Type="http://schemas.openxmlformats.org/officeDocument/2006/relationships/image" Target="../media/image3.png"/><Relationship Id="rId9" Type="http://schemas.openxmlformats.org/officeDocument/2006/relationships/image" Target="../media/image7.jpeg"/><Relationship Id="rId14" Type="http://schemas.openxmlformats.org/officeDocument/2006/relationships/image" Target="../media/image12.PNG"/><Relationship Id="rId2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3064"/>
            </a:gs>
            <a:gs pos="50000">
              <a:schemeClr val="bg1"/>
            </a:gs>
            <a:gs pos="100000">
              <a:srgbClr val="003064"/>
            </a:gs>
          </a:gsLst>
          <a:lin ang="5400000" scaled="1"/>
        </a:gradFill>
        <a:effectLst/>
      </p:bgPr>
    </p:bg>
    <p:spTree>
      <p:nvGrpSpPr>
        <p:cNvPr id="1" name=""/>
        <p:cNvGrpSpPr/>
        <p:nvPr/>
      </p:nvGrpSpPr>
      <p:grpSpPr>
        <a:xfrm>
          <a:off x="0" y="0"/>
          <a:ext cx="0" cy="0"/>
          <a:chOff x="0" y="0"/>
          <a:chExt cx="0" cy="0"/>
        </a:xfrm>
      </p:grpSpPr>
      <p:sp>
        <p:nvSpPr>
          <p:cNvPr id="22" name="AutoShape 50"/>
          <p:cNvSpPr>
            <a:spLocks noChangeArrowheads="1"/>
          </p:cNvSpPr>
          <p:nvPr/>
        </p:nvSpPr>
        <p:spPr bwMode="auto">
          <a:xfrm>
            <a:off x="15639393" y="6401553"/>
            <a:ext cx="14173200" cy="35480251"/>
          </a:xfrm>
          <a:prstGeom prst="roundRect">
            <a:avLst>
              <a:gd name="adj" fmla="val 7000"/>
            </a:avLst>
          </a:prstGeom>
          <a:solidFill>
            <a:schemeClr val="bg1"/>
          </a:solidFill>
          <a:ln w="9525">
            <a:solidFill>
              <a:schemeClr val="tx1"/>
            </a:solidFill>
            <a:round/>
            <a:headEnd/>
            <a:tailEnd/>
          </a:ln>
          <a:effectLst/>
        </p:spPr>
        <p:txBody>
          <a:bodyPr wrap="none" anchor="ctr"/>
          <a:lstStyle/>
          <a:p>
            <a:endParaRPr lang="en-US" dirty="0"/>
          </a:p>
        </p:txBody>
      </p:sp>
      <p:sp>
        <p:nvSpPr>
          <p:cNvPr id="23" name="AutoShape 4"/>
          <p:cNvSpPr>
            <a:spLocks noChangeArrowheads="1"/>
          </p:cNvSpPr>
          <p:nvPr/>
        </p:nvSpPr>
        <p:spPr bwMode="auto">
          <a:xfrm>
            <a:off x="571500" y="6526924"/>
            <a:ext cx="14058900" cy="35567007"/>
          </a:xfrm>
          <a:prstGeom prst="roundRect">
            <a:avLst>
              <a:gd name="adj" fmla="val 7000"/>
            </a:avLst>
          </a:prstGeom>
          <a:solidFill>
            <a:schemeClr val="bg1"/>
          </a:solidFill>
          <a:ln w="9525">
            <a:solidFill>
              <a:schemeClr val="tx1"/>
            </a:solidFill>
            <a:round/>
            <a:headEnd/>
            <a:tailEnd/>
          </a:ln>
          <a:effectLst/>
        </p:spPr>
        <p:txBody>
          <a:bodyPr wrap="none" anchor="ctr"/>
          <a:lstStyle/>
          <a:p>
            <a:r>
              <a:rPr lang="en-US" dirty="0"/>
              <a:t>   </a:t>
            </a:r>
          </a:p>
        </p:txBody>
      </p:sp>
      <p:sp>
        <p:nvSpPr>
          <p:cNvPr id="27" name="AutoShape 13"/>
          <p:cNvSpPr>
            <a:spLocks noChangeArrowheads="1"/>
          </p:cNvSpPr>
          <p:nvPr/>
        </p:nvSpPr>
        <p:spPr bwMode="auto">
          <a:xfrm>
            <a:off x="498583" y="349008"/>
            <a:ext cx="29203650" cy="5482897"/>
          </a:xfrm>
          <a:prstGeom prst="roundRect">
            <a:avLst>
              <a:gd name="adj" fmla="val 10870"/>
            </a:avLst>
          </a:prstGeom>
          <a:gradFill rotWithShape="1">
            <a:gsLst>
              <a:gs pos="0">
                <a:srgbClr val="A7C4FF"/>
              </a:gs>
              <a:gs pos="100000">
                <a:schemeClr val="bg1"/>
              </a:gs>
            </a:gsLst>
            <a:lin ang="5400000" scaled="1"/>
          </a:gradFill>
          <a:ln w="9525">
            <a:solidFill>
              <a:schemeClr val="tx1"/>
            </a:solidFill>
            <a:round/>
            <a:headEnd/>
            <a:tailEnd/>
          </a:ln>
          <a:effectLst/>
        </p:spPr>
        <p:txBody>
          <a:bodyPr wrap="none" anchor="ctr"/>
          <a:lstStyle/>
          <a:p>
            <a:pPr defTabSz="4389438"/>
            <a:endParaRPr lang="en-US" dirty="0">
              <a:solidFill>
                <a:schemeClr val="bg1"/>
              </a:solidFill>
            </a:endParaRPr>
          </a:p>
        </p:txBody>
      </p:sp>
      <p:pic>
        <p:nvPicPr>
          <p:cNvPr id="4" name="Picture 3"/>
          <p:cNvPicPr>
            <a:picLocks noChangeAspect="1"/>
          </p:cNvPicPr>
          <p:nvPr/>
        </p:nvPicPr>
        <p:blipFill>
          <a:blip r:embed="rId3" cstate="print"/>
          <a:stretch>
            <a:fillRect/>
          </a:stretch>
        </p:blipFill>
        <p:spPr>
          <a:xfrm>
            <a:off x="19608279" y="41883838"/>
            <a:ext cx="10093954" cy="698455"/>
          </a:xfrm>
          <a:prstGeom prst="rect">
            <a:avLst/>
          </a:prstGeom>
        </p:spPr>
      </p:pic>
      <p:sp>
        <p:nvSpPr>
          <p:cNvPr id="32" name="Text Box 7"/>
          <p:cNvSpPr txBox="1">
            <a:spLocks noChangeArrowheads="1"/>
          </p:cNvSpPr>
          <p:nvPr/>
        </p:nvSpPr>
        <p:spPr bwMode="auto">
          <a:xfrm>
            <a:off x="1355834" y="6614600"/>
            <a:ext cx="12486290" cy="584582"/>
          </a:xfrm>
          <a:prstGeom prst="rect">
            <a:avLst/>
          </a:prstGeom>
          <a:solidFill>
            <a:schemeClr val="accent2"/>
          </a:solidFill>
          <a:ln w="9525">
            <a:noFill/>
            <a:miter lim="800000"/>
            <a:headEnd/>
            <a:tailEnd/>
          </a:ln>
        </p:spPr>
        <p:txBody>
          <a:bodyPr wrap="square" lIns="91267" tIns="45624" rIns="91267" bIns="45624">
            <a:spAutoFit/>
          </a:bodyPr>
          <a:lstStyle/>
          <a:p>
            <a:pPr algn="ctr" eaLnBrk="0" hangingPunct="0">
              <a:spcBef>
                <a:spcPct val="50000"/>
              </a:spcBef>
            </a:pPr>
            <a:r>
              <a:rPr lang="en-US" sz="3200" b="1">
                <a:solidFill>
                  <a:srgbClr val="F8F8F8"/>
                </a:solidFill>
              </a:rPr>
              <a:t>Abstract</a:t>
            </a:r>
          </a:p>
        </p:txBody>
      </p:sp>
      <p:sp>
        <p:nvSpPr>
          <p:cNvPr id="44" name="Text Box 388"/>
          <p:cNvSpPr txBox="1">
            <a:spLocks noChangeArrowheads="1"/>
          </p:cNvSpPr>
          <p:nvPr/>
        </p:nvSpPr>
        <p:spPr bwMode="auto">
          <a:xfrm>
            <a:off x="630621" y="13592362"/>
            <a:ext cx="13968247" cy="584582"/>
          </a:xfrm>
          <a:prstGeom prst="rect">
            <a:avLst/>
          </a:prstGeom>
          <a:solidFill>
            <a:schemeClr val="accent2"/>
          </a:solidFill>
          <a:ln w="9525">
            <a:noFill/>
            <a:miter lim="800000"/>
            <a:headEnd/>
            <a:tailEnd/>
          </a:ln>
        </p:spPr>
        <p:txBody>
          <a:bodyPr wrap="square" lIns="91267" tIns="45624" rIns="91267" bIns="45624">
            <a:spAutoFit/>
          </a:bodyPr>
          <a:lstStyle/>
          <a:p>
            <a:pPr algn="ctr" eaLnBrk="0" hangingPunct="0">
              <a:spcBef>
                <a:spcPct val="50000"/>
              </a:spcBef>
            </a:pPr>
            <a:r>
              <a:rPr lang="en-US" sz="3200" b="1">
                <a:solidFill>
                  <a:srgbClr val="F8F8F8"/>
                </a:solidFill>
              </a:rPr>
              <a:t>Introduction </a:t>
            </a:r>
          </a:p>
        </p:txBody>
      </p:sp>
      <p:sp>
        <p:nvSpPr>
          <p:cNvPr id="53" name="Text Box 7"/>
          <p:cNvSpPr txBox="1">
            <a:spLocks noChangeArrowheads="1"/>
          </p:cNvSpPr>
          <p:nvPr/>
        </p:nvSpPr>
        <p:spPr bwMode="auto">
          <a:xfrm>
            <a:off x="636533" y="31839402"/>
            <a:ext cx="13905186" cy="584582"/>
          </a:xfrm>
          <a:prstGeom prst="rect">
            <a:avLst/>
          </a:prstGeom>
          <a:solidFill>
            <a:schemeClr val="accent2"/>
          </a:solidFill>
          <a:ln w="9525">
            <a:noFill/>
            <a:miter lim="800000"/>
            <a:headEnd/>
            <a:tailEnd/>
          </a:ln>
        </p:spPr>
        <p:txBody>
          <a:bodyPr wrap="square" lIns="91267" tIns="45624" rIns="91267" bIns="45624">
            <a:spAutoFit/>
          </a:bodyPr>
          <a:lstStyle/>
          <a:p>
            <a:pPr algn="ctr" eaLnBrk="0" hangingPunct="0">
              <a:spcBef>
                <a:spcPct val="50000"/>
              </a:spcBef>
            </a:pPr>
            <a:r>
              <a:rPr lang="en-US" sz="3200" b="1" dirty="0">
                <a:solidFill>
                  <a:srgbClr val="F8F8F8"/>
                </a:solidFill>
              </a:rPr>
              <a:t>Proposed  Method</a:t>
            </a:r>
          </a:p>
        </p:txBody>
      </p:sp>
      <p:sp>
        <p:nvSpPr>
          <p:cNvPr id="104" name="Text Box 437"/>
          <p:cNvSpPr txBox="1">
            <a:spLocks noChangeArrowheads="1"/>
          </p:cNvSpPr>
          <p:nvPr/>
        </p:nvSpPr>
        <p:spPr bwMode="auto">
          <a:xfrm>
            <a:off x="16516350" y="6515100"/>
            <a:ext cx="12315825" cy="584582"/>
          </a:xfrm>
          <a:prstGeom prst="rect">
            <a:avLst/>
          </a:prstGeom>
          <a:solidFill>
            <a:schemeClr val="accent2"/>
          </a:solidFill>
          <a:ln w="9525">
            <a:noFill/>
            <a:miter lim="800000"/>
            <a:headEnd/>
            <a:tailEnd/>
          </a:ln>
        </p:spPr>
        <p:txBody>
          <a:bodyPr wrap="square" lIns="91267" tIns="45624" rIns="91267" bIns="45624">
            <a:spAutoFit/>
          </a:bodyPr>
          <a:lstStyle/>
          <a:p>
            <a:pPr algn="ctr">
              <a:spcBef>
                <a:spcPts val="200"/>
              </a:spcBef>
            </a:pPr>
            <a:r>
              <a:rPr lang="en-US" sz="3200" b="1" dirty="0">
                <a:solidFill>
                  <a:srgbClr val="F8F8F8"/>
                </a:solidFill>
              </a:rPr>
              <a:t>Experimental Results and Discussion</a:t>
            </a:r>
            <a:endParaRPr lang="en-IN" sz="3200" b="1" dirty="0">
              <a:solidFill>
                <a:srgbClr val="F8F8F8"/>
              </a:solidFill>
            </a:endParaRPr>
          </a:p>
        </p:txBody>
      </p:sp>
      <p:sp>
        <p:nvSpPr>
          <p:cNvPr id="106" name="Text Box 479"/>
          <p:cNvSpPr txBox="1">
            <a:spLocks noChangeArrowheads="1"/>
          </p:cNvSpPr>
          <p:nvPr/>
        </p:nvSpPr>
        <p:spPr bwMode="auto">
          <a:xfrm>
            <a:off x="15693587" y="32150982"/>
            <a:ext cx="14094371" cy="584582"/>
          </a:xfrm>
          <a:prstGeom prst="rect">
            <a:avLst/>
          </a:prstGeom>
          <a:solidFill>
            <a:schemeClr val="accent2"/>
          </a:solidFill>
          <a:ln w="9525">
            <a:noFill/>
            <a:miter lim="800000"/>
            <a:headEnd/>
            <a:tailEnd/>
          </a:ln>
        </p:spPr>
        <p:txBody>
          <a:bodyPr wrap="square" lIns="91267" tIns="45624" rIns="91267" bIns="45624">
            <a:spAutoFit/>
          </a:bodyPr>
          <a:lstStyle/>
          <a:p>
            <a:pPr algn="ctr" eaLnBrk="0" hangingPunct="0">
              <a:spcBef>
                <a:spcPct val="50000"/>
              </a:spcBef>
            </a:pPr>
            <a:r>
              <a:rPr lang="en-US" sz="3200" b="1">
                <a:solidFill>
                  <a:srgbClr val="F8F8F8"/>
                </a:solidFill>
              </a:rPr>
              <a:t>Conclusions</a:t>
            </a:r>
          </a:p>
        </p:txBody>
      </p:sp>
      <p:sp>
        <p:nvSpPr>
          <p:cNvPr id="108" name="Text Box 479"/>
          <p:cNvSpPr txBox="1">
            <a:spLocks noChangeArrowheads="1"/>
          </p:cNvSpPr>
          <p:nvPr/>
        </p:nvSpPr>
        <p:spPr bwMode="auto">
          <a:xfrm>
            <a:off x="15696543" y="37033200"/>
            <a:ext cx="14062841" cy="584582"/>
          </a:xfrm>
          <a:prstGeom prst="rect">
            <a:avLst/>
          </a:prstGeom>
          <a:solidFill>
            <a:schemeClr val="accent2"/>
          </a:solidFill>
          <a:ln w="9525">
            <a:noFill/>
            <a:miter lim="800000"/>
            <a:headEnd/>
            <a:tailEnd/>
          </a:ln>
        </p:spPr>
        <p:txBody>
          <a:bodyPr wrap="square" lIns="91267" tIns="45624" rIns="91267" bIns="45624">
            <a:spAutoFit/>
          </a:bodyPr>
          <a:lstStyle/>
          <a:p>
            <a:pPr algn="ctr" eaLnBrk="0" hangingPunct="0">
              <a:spcBef>
                <a:spcPct val="50000"/>
              </a:spcBef>
            </a:pPr>
            <a:r>
              <a:rPr lang="en-US" sz="3200" b="1">
                <a:solidFill>
                  <a:srgbClr val="F8F8F8"/>
                </a:solidFill>
              </a:rPr>
              <a:t>References</a:t>
            </a:r>
          </a:p>
        </p:txBody>
      </p:sp>
      <p:pic>
        <p:nvPicPr>
          <p:cNvPr id="3" name="Picture 2">
            <a:extLst>
              <a:ext uri="{FF2B5EF4-FFF2-40B4-BE49-F238E27FC236}">
                <a16:creationId xmlns:a16="http://schemas.microsoft.com/office/drawing/2014/main" id="{1CFE2CBC-0CEA-4DBE-8CE2-82CFF41CDF6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977" b="89535" l="2169" r="98554">
                        <a14:foregroundMark x1="6265" y1="86047" x2="6265" y2="86047"/>
                        <a14:foregroundMark x1="2169" y1="50000" x2="2169" y2="50000"/>
                        <a14:foregroundMark x1="14699" y1="52326" x2="14699" y2="52326"/>
                        <a14:foregroundMark x1="22169" y1="46512" x2="22169" y2="46512"/>
                        <a14:foregroundMark x1="26747" y1="30233" x2="26747" y2="30233"/>
                        <a14:foregroundMark x1="34458" y1="22093" x2="34458" y2="22093"/>
                        <a14:foregroundMark x1="33976" y1="6977" x2="33976" y2="6977"/>
                        <a14:foregroundMark x1="40723" y1="20930" x2="40723" y2="20930"/>
                        <a14:foregroundMark x1="54940" y1="9302" x2="54940" y2="9302"/>
                        <a14:foregroundMark x1="61205" y1="18605" x2="61205" y2="18605"/>
                        <a14:foregroundMark x1="69157" y1="22093" x2="69157" y2="22093"/>
                        <a14:foregroundMark x1="75422" y1="29070" x2="75422" y2="29070"/>
                        <a14:foregroundMark x1="75422" y1="13953" x2="75422" y2="13953"/>
                        <a14:foregroundMark x1="81687" y1="32558" x2="81687" y2="32558"/>
                        <a14:foregroundMark x1="84337" y1="69767" x2="84337" y2="69767"/>
                        <a14:foregroundMark x1="91807" y1="65116" x2="91807" y2="65116"/>
                        <a14:foregroundMark x1="97590" y1="69767" x2="97590" y2="69767"/>
                        <a14:foregroundMark x1="98554" y1="56977" x2="98554" y2="56977"/>
                        <a14:foregroundMark x1="9639" y1="80233" x2="9639" y2="80233"/>
                        <a14:foregroundMark x1="11325" y1="70930" x2="11325" y2="70930"/>
                      </a14:backgroundRemoval>
                    </a14:imgEffect>
                  </a14:imgLayer>
                </a14:imgProps>
              </a:ext>
              <a:ext uri="{28A0092B-C50C-407E-A947-70E740481C1C}">
                <a14:useLocalDpi xmlns:a14="http://schemas.microsoft.com/office/drawing/2010/main" val="0"/>
              </a:ext>
            </a:extLst>
          </a:blip>
          <a:stretch>
            <a:fillRect/>
          </a:stretch>
        </p:blipFill>
        <p:spPr>
          <a:xfrm>
            <a:off x="693683" y="606272"/>
            <a:ext cx="4909106" cy="1172683"/>
          </a:xfrm>
          <a:prstGeom prst="rect">
            <a:avLst/>
          </a:prstGeom>
        </p:spPr>
      </p:pic>
      <p:pic>
        <p:nvPicPr>
          <p:cNvPr id="8" name="Picture 7">
            <a:extLst>
              <a:ext uri="{FF2B5EF4-FFF2-40B4-BE49-F238E27FC236}">
                <a16:creationId xmlns:a16="http://schemas.microsoft.com/office/drawing/2014/main" id="{AE7888DB-635C-462D-AC43-BC58550253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0109" y="1692198"/>
            <a:ext cx="3540491" cy="3783992"/>
          </a:xfrm>
          <a:prstGeom prst="rect">
            <a:avLst/>
          </a:prstGeom>
        </p:spPr>
      </p:pic>
      <p:sp>
        <p:nvSpPr>
          <p:cNvPr id="31" name="Rectangle 5"/>
          <p:cNvSpPr>
            <a:spLocks noChangeArrowheads="1"/>
          </p:cNvSpPr>
          <p:nvPr/>
        </p:nvSpPr>
        <p:spPr bwMode="auto">
          <a:xfrm>
            <a:off x="3686517" y="1050095"/>
            <a:ext cx="25081678" cy="2677442"/>
          </a:xfrm>
          <a:prstGeom prst="rect">
            <a:avLst/>
          </a:prstGeom>
          <a:noFill/>
          <a:ln w="9525">
            <a:noFill/>
            <a:miter lim="800000"/>
            <a:headEnd/>
            <a:tailEnd/>
          </a:ln>
        </p:spPr>
        <p:txBody>
          <a:bodyPr wrap="square" lIns="91243" tIns="45614" rIns="91243" bIns="45614">
            <a:spAutoFit/>
          </a:bodyPr>
          <a:lstStyle/>
          <a:p>
            <a:pPr algn="ctr"/>
            <a:r>
              <a:rPr lang="en-US" sz="7200" b="1" dirty="0">
                <a:latin typeface="Times New Roman" pitchFamily="18" charset="0"/>
                <a:cs typeface="Times New Roman" pitchFamily="18" charset="0"/>
              </a:rPr>
              <a:t>Road Asset Detection</a:t>
            </a:r>
          </a:p>
          <a:p>
            <a:r>
              <a:rPr lang="en-US" sz="4800" b="1" dirty="0"/>
              <a:t>Chandra Mohan    Akanksha    </a:t>
            </a:r>
            <a:r>
              <a:rPr lang="en-US" sz="4800" b="1" dirty="0" err="1"/>
              <a:t>Nandavardhan</a:t>
            </a:r>
            <a:r>
              <a:rPr lang="en-US" sz="4800" b="1" dirty="0"/>
              <a:t>   </a:t>
            </a:r>
            <a:r>
              <a:rPr lang="en-US" sz="4800" b="1" dirty="0" err="1"/>
              <a:t>Jagadheep</a:t>
            </a:r>
            <a:r>
              <a:rPr lang="en-US" sz="4800" b="1" dirty="0"/>
              <a:t> Kannan</a:t>
            </a:r>
            <a:endParaRPr lang="en-US" sz="4800" b="1" dirty="0">
              <a:latin typeface="Arial" charset="0"/>
            </a:endParaRPr>
          </a:p>
          <a:p>
            <a:pPr algn="ctr"/>
            <a:r>
              <a:rPr lang="en-US" sz="4800" b="1" dirty="0"/>
              <a:t>Swapnil </a:t>
            </a:r>
            <a:r>
              <a:rPr lang="en-US" sz="4800" b="1" dirty="0" err="1"/>
              <a:t>Panwala</a:t>
            </a:r>
            <a:r>
              <a:rPr lang="en-US" sz="4800" b="1" dirty="0"/>
              <a:t>    Dr. Sridhar Swaminathan</a:t>
            </a:r>
          </a:p>
        </p:txBody>
      </p:sp>
      <p:sp>
        <p:nvSpPr>
          <p:cNvPr id="11" name="TextBox 10">
            <a:extLst>
              <a:ext uri="{FF2B5EF4-FFF2-40B4-BE49-F238E27FC236}">
                <a16:creationId xmlns:a16="http://schemas.microsoft.com/office/drawing/2014/main" id="{D1A9180F-550D-4005-8AC4-1DC42A8CA6A0}"/>
              </a:ext>
            </a:extLst>
          </p:cNvPr>
          <p:cNvSpPr txBox="1"/>
          <p:nvPr/>
        </p:nvSpPr>
        <p:spPr>
          <a:xfrm>
            <a:off x="26368046" y="41916442"/>
            <a:ext cx="3476078" cy="707886"/>
          </a:xfrm>
          <a:prstGeom prst="rect">
            <a:avLst/>
          </a:prstGeom>
          <a:noFill/>
        </p:spPr>
        <p:txBody>
          <a:bodyPr wrap="square" rtlCol="0">
            <a:spAutoFit/>
          </a:bodyPr>
          <a:lstStyle/>
          <a:p>
            <a:r>
              <a:rPr lang="en-IN" sz="4000" dirty="0">
                <a:solidFill>
                  <a:schemeClr val="bg1"/>
                </a:solidFill>
                <a:latin typeface="Times New Roman" panose="02020603050405020304" pitchFamily="18" charset="0"/>
                <a:cs typeface="Times New Roman" panose="02020603050405020304" pitchFamily="18" charset="0"/>
              </a:rPr>
              <a:t>Team No. - 23</a:t>
            </a:r>
          </a:p>
        </p:txBody>
      </p:sp>
      <p:sp>
        <p:nvSpPr>
          <p:cNvPr id="16" name="TextBox 15"/>
          <p:cNvSpPr txBox="1"/>
          <p:nvPr/>
        </p:nvSpPr>
        <p:spPr>
          <a:xfrm>
            <a:off x="742950" y="7429500"/>
            <a:ext cx="13658850" cy="6324808"/>
          </a:xfrm>
          <a:prstGeom prst="rect">
            <a:avLst/>
          </a:prstGeom>
          <a:noFill/>
        </p:spPr>
        <p:txBody>
          <a:bodyPr wrap="square" rtlCol="0">
            <a:spAutoFit/>
          </a:bodyPr>
          <a:lstStyle/>
          <a:p>
            <a:pPr algn="just">
              <a:lnSpc>
                <a:spcPct val="150000"/>
              </a:lnSpc>
              <a:buFont typeface="Wingdings" pitchFamily="2" charset="2"/>
              <a:buChar char="Ø"/>
            </a:pPr>
            <a:r>
              <a:rPr lang="en-US" sz="3000" dirty="0">
                <a:latin typeface="Times New Roman" pitchFamily="18" charset="0"/>
                <a:cs typeface="Times New Roman" pitchFamily="18" charset="0"/>
              </a:rPr>
              <a:t>Road networks often carry more than 80% of a country’s total passenger-km and over 50% of its freight ton-km according to the World Bank. </a:t>
            </a:r>
          </a:p>
          <a:p>
            <a:pPr algn="just">
              <a:lnSpc>
                <a:spcPct val="150000"/>
              </a:lnSpc>
              <a:buFont typeface="Wingdings" pitchFamily="2" charset="2"/>
              <a:buChar char="Ø"/>
            </a:pPr>
            <a:r>
              <a:rPr lang="en-US" sz="3000" dirty="0">
                <a:latin typeface="Times New Roman" pitchFamily="18" charset="0"/>
                <a:cs typeface="Times New Roman" pitchFamily="18" charset="0"/>
              </a:rPr>
              <a:t>Road asset management, which is essential for maintenance programs, consist of monitoring, assessing and decision making necessary for maintenance, repair and/or replacement. </a:t>
            </a:r>
          </a:p>
          <a:p>
            <a:pPr algn="just">
              <a:lnSpc>
                <a:spcPct val="150000"/>
              </a:lnSpc>
              <a:buFont typeface="Wingdings" pitchFamily="2" charset="2"/>
              <a:buChar char="Ø"/>
            </a:pPr>
            <a:r>
              <a:rPr lang="en-US" sz="3000" dirty="0">
                <a:latin typeface="Times New Roman" pitchFamily="18" charset="0"/>
                <a:cs typeface="Times New Roman" pitchFamily="18" charset="0"/>
              </a:rPr>
              <a:t>This process is highly dependent on adequate and timely pavement condition data. Current practice for collecting and analyzing such data is 99% manual. </a:t>
            </a:r>
          </a:p>
          <a:p>
            <a:pPr algn="just">
              <a:lnSpc>
                <a:spcPct val="150000"/>
              </a:lnSpc>
              <a:buFont typeface="Wingdings" pitchFamily="2" charset="2"/>
              <a:buChar char="Ø"/>
            </a:pPr>
            <a:r>
              <a:rPr lang="en-US" sz="3000" dirty="0">
                <a:latin typeface="Times New Roman" pitchFamily="18" charset="0"/>
                <a:cs typeface="Times New Roman" pitchFamily="18" charset="0"/>
              </a:rPr>
              <a:t>To optimize this we designed a new model to detect the Pothole, Traffic Signs and Traffic Signals, Lane lines and Vehicles.</a:t>
            </a:r>
          </a:p>
        </p:txBody>
      </p:sp>
      <p:sp>
        <p:nvSpPr>
          <p:cNvPr id="17" name="TextBox 16"/>
          <p:cNvSpPr txBox="1"/>
          <p:nvPr/>
        </p:nvSpPr>
        <p:spPr>
          <a:xfrm>
            <a:off x="742950" y="14344650"/>
            <a:ext cx="13687425" cy="3471848"/>
          </a:xfrm>
          <a:prstGeom prst="rect">
            <a:avLst/>
          </a:prstGeom>
          <a:noFill/>
        </p:spPr>
        <p:txBody>
          <a:bodyPr wrap="square" rtlCol="0">
            <a:spAutoFit/>
          </a:bodyPr>
          <a:lstStyle/>
          <a:p>
            <a:pPr algn="just">
              <a:lnSpc>
                <a:spcPct val="150000"/>
              </a:lnSpc>
              <a:buFont typeface="Wingdings" pitchFamily="2" charset="2"/>
              <a:buChar char="Ø"/>
            </a:pPr>
            <a:r>
              <a:rPr lang="en-US" sz="3000" dirty="0">
                <a:latin typeface="Times New Roman" pitchFamily="18" charset="0"/>
                <a:cs typeface="Times New Roman" pitchFamily="18" charset="0"/>
              </a:rPr>
              <a:t>Developed countries have millions of kilometers of road network mainly consisting of asphalt and concrete varying in surface condition, age and performance</a:t>
            </a:r>
          </a:p>
          <a:p>
            <a:pPr algn="just">
              <a:lnSpc>
                <a:spcPct val="150000"/>
              </a:lnSpc>
              <a:buFont typeface="Wingdings" pitchFamily="2" charset="2"/>
              <a:buChar char="Ø"/>
            </a:pPr>
            <a:r>
              <a:rPr lang="en-US" sz="3000" dirty="0">
                <a:latin typeface="Times New Roman" pitchFamily="18" charset="0"/>
                <a:cs typeface="Times New Roman" pitchFamily="18" charset="0"/>
              </a:rPr>
              <a:t>Road condition assessment is an essential task when designing, planning and determining the appropriate maintenance program required, since the latter is dependent on the former.</a:t>
            </a:r>
          </a:p>
        </p:txBody>
      </p:sp>
      <p:pic>
        <p:nvPicPr>
          <p:cNvPr id="2052" name="Picture 4" descr="pothole à®à¯à®à®¾à®© à®ªà® à®®à¯à®à®¿à®µà¯"/>
          <p:cNvPicPr>
            <a:picLocks noChangeAspect="1" noChangeArrowheads="1"/>
          </p:cNvPicPr>
          <p:nvPr/>
        </p:nvPicPr>
        <p:blipFill>
          <a:blip r:embed="rId7"/>
          <a:srcRect/>
          <a:stretch>
            <a:fillRect/>
          </a:stretch>
        </p:blipFill>
        <p:spPr bwMode="auto">
          <a:xfrm>
            <a:off x="2955925" y="17940338"/>
            <a:ext cx="8731250" cy="3220036"/>
          </a:xfrm>
          <a:prstGeom prst="rect">
            <a:avLst/>
          </a:prstGeom>
          <a:noFill/>
        </p:spPr>
      </p:pic>
      <p:sp>
        <p:nvSpPr>
          <p:cNvPr id="20" name="TextBox 19"/>
          <p:cNvSpPr txBox="1"/>
          <p:nvPr/>
        </p:nvSpPr>
        <p:spPr>
          <a:xfrm>
            <a:off x="771525" y="21316950"/>
            <a:ext cx="13716000" cy="6934334"/>
          </a:xfrm>
          <a:prstGeom prst="rect">
            <a:avLst/>
          </a:prstGeom>
          <a:noFill/>
        </p:spPr>
        <p:txBody>
          <a:bodyPr wrap="square" rtlCol="0">
            <a:spAutoFit/>
          </a:bodyPr>
          <a:lstStyle/>
          <a:p>
            <a:pPr algn="just">
              <a:lnSpc>
                <a:spcPct val="150000"/>
              </a:lnSpc>
              <a:buFont typeface="Wingdings" pitchFamily="2" charset="2"/>
              <a:buChar char="Ø"/>
            </a:pPr>
            <a:r>
              <a:rPr lang="en-US" sz="3000" dirty="0">
                <a:latin typeface="Times New Roman" pitchFamily="18" charset="0"/>
                <a:cs typeface="Times New Roman" pitchFamily="18" charset="0"/>
              </a:rPr>
              <a:t>Road administrations should constantly monitor the correct positioning and maintenance of road signs. </a:t>
            </a:r>
          </a:p>
          <a:p>
            <a:pPr algn="just">
              <a:lnSpc>
                <a:spcPct val="150000"/>
              </a:lnSpc>
              <a:buFont typeface="Wingdings" pitchFamily="2" charset="2"/>
              <a:buChar char="Ø"/>
            </a:pPr>
            <a:r>
              <a:rPr lang="en-US" sz="3000" dirty="0">
                <a:latin typeface="Times New Roman" pitchFamily="18" charset="0"/>
                <a:cs typeface="Times New Roman" pitchFamily="18" charset="0"/>
              </a:rPr>
              <a:t>Therefore, it is useful to develop perfect tools that allow one to automatically recognize and classify the existing traffic signs along a road, with a low processing time. </a:t>
            </a:r>
          </a:p>
          <a:p>
            <a:pPr algn="just">
              <a:lnSpc>
                <a:spcPct val="150000"/>
              </a:lnSpc>
              <a:buFont typeface="Wingdings" pitchFamily="2" charset="2"/>
              <a:buChar char="Ø"/>
            </a:pPr>
            <a:r>
              <a:rPr lang="en-US" sz="3000" dirty="0">
                <a:latin typeface="Times New Roman" pitchFamily="18" charset="0"/>
                <a:cs typeface="Times New Roman" pitchFamily="18" charset="0"/>
              </a:rPr>
              <a:t>Moreover, developing these kind of tools is also important in view of improving intelligent driver support systems (IDSSs)</a:t>
            </a:r>
          </a:p>
          <a:p>
            <a:pPr algn="just">
              <a:lnSpc>
                <a:spcPct val="150000"/>
              </a:lnSpc>
              <a:buFont typeface="Wingdings" pitchFamily="2" charset="2"/>
              <a:buChar char="Ø"/>
            </a:pPr>
            <a:r>
              <a:rPr lang="en-US" sz="3000" dirty="0">
                <a:latin typeface="Times New Roman" pitchFamily="18" charset="0"/>
                <a:cs typeface="Times New Roman" pitchFamily="18" charset="0"/>
              </a:rPr>
              <a:t>In this project, we developed a system using different datasets to detect various road assets including vehicles which can be implemented in driving assistance applications in future.</a:t>
            </a:r>
          </a:p>
        </p:txBody>
      </p:sp>
      <p:pic>
        <p:nvPicPr>
          <p:cNvPr id="2056" name="Picture 8" descr="traffic signs à®à¯à®à®¾à®© à®ªà® à®®à¯à®à®¿à®µà¯"/>
          <p:cNvPicPr>
            <a:picLocks noChangeAspect="1" noChangeArrowheads="1"/>
          </p:cNvPicPr>
          <p:nvPr/>
        </p:nvPicPr>
        <p:blipFill>
          <a:blip r:embed="rId8"/>
          <a:srcRect t="12176" b="12824"/>
          <a:stretch>
            <a:fillRect/>
          </a:stretch>
        </p:blipFill>
        <p:spPr bwMode="auto">
          <a:xfrm>
            <a:off x="1012824" y="28432124"/>
            <a:ext cx="6130926" cy="3200401"/>
          </a:xfrm>
          <a:prstGeom prst="rect">
            <a:avLst/>
          </a:prstGeom>
          <a:noFill/>
        </p:spPr>
      </p:pic>
      <p:pic>
        <p:nvPicPr>
          <p:cNvPr id="2058" name="Picture 10" descr="traffic signal à®à¯à®à®¾à®© à®ªà® à®®à¯à®à®¿à®µà¯"/>
          <p:cNvPicPr>
            <a:picLocks noChangeAspect="1" noChangeArrowheads="1"/>
          </p:cNvPicPr>
          <p:nvPr/>
        </p:nvPicPr>
        <p:blipFill>
          <a:blip r:embed="rId9"/>
          <a:srcRect l="5832" t="11589" r="26086" b="6380"/>
          <a:stretch>
            <a:fillRect/>
          </a:stretch>
        </p:blipFill>
        <p:spPr bwMode="auto">
          <a:xfrm>
            <a:off x="8115300" y="28238550"/>
            <a:ext cx="6057901" cy="3464951"/>
          </a:xfrm>
          <a:prstGeom prst="rect">
            <a:avLst/>
          </a:prstGeom>
          <a:noFill/>
        </p:spPr>
      </p:pic>
      <p:sp>
        <p:nvSpPr>
          <p:cNvPr id="25" name="TextBox 24"/>
          <p:cNvSpPr txBox="1"/>
          <p:nvPr/>
        </p:nvSpPr>
        <p:spPr>
          <a:xfrm>
            <a:off x="15801975" y="32661225"/>
            <a:ext cx="13744575" cy="4856842"/>
          </a:xfrm>
          <a:prstGeom prst="rect">
            <a:avLst/>
          </a:prstGeom>
          <a:noFill/>
        </p:spPr>
        <p:txBody>
          <a:bodyPr wrap="square" rtlCol="0">
            <a:spAutoFit/>
          </a:bodyPr>
          <a:lstStyle/>
          <a:p>
            <a:pPr algn="just">
              <a:lnSpc>
                <a:spcPct val="150000"/>
              </a:lnSpc>
              <a:buFont typeface="Wingdings" pitchFamily="2" charset="2"/>
              <a:buChar char="Ø"/>
            </a:pPr>
            <a:r>
              <a:rPr lang="en-US" sz="3000" dirty="0">
                <a:latin typeface="Times New Roman" pitchFamily="18" charset="0"/>
                <a:cs typeface="Times New Roman" pitchFamily="18" charset="0"/>
              </a:rPr>
              <a:t>An algorithm for detection, classification and recognition of road signs, signals and potholes is presented, specifically developed for defining an automated procedure useful for both road inventory purposes and maintenance of existing road networks. </a:t>
            </a:r>
          </a:p>
          <a:p>
            <a:pPr algn="l">
              <a:lnSpc>
                <a:spcPct val="150000"/>
              </a:lnSpc>
              <a:buFont typeface="Wingdings" pitchFamily="2" charset="2"/>
              <a:buChar char="Ø"/>
            </a:pPr>
            <a:r>
              <a:rPr lang="en-IN" sz="3000" dirty="0">
                <a:latin typeface="Times New Roman" panose="02020603050405020304" pitchFamily="18" charset="0"/>
                <a:cs typeface="Times New Roman" panose="02020603050405020304" pitchFamily="18" charset="0"/>
              </a:rPr>
              <a:t>The project can be used by govt. firms to maintain proper condition of roads and its assets and also keep a track of the vehicles that travel. It can also be implemented in self driving cars by including few more parameters and increasing the efficiency.</a:t>
            </a:r>
          </a:p>
          <a:p>
            <a:pPr algn="just">
              <a:lnSpc>
                <a:spcPct val="150000"/>
              </a:lnSpc>
              <a:buFont typeface="Wingdings" pitchFamily="2" charset="2"/>
              <a:buChar char="Ø"/>
            </a:pPr>
            <a:endParaRPr lang="en-US" sz="3000" dirty="0">
              <a:latin typeface="Times New Roman" pitchFamily="18" charset="0"/>
              <a:cs typeface="Times New Roman" pitchFamily="18" charset="0"/>
            </a:endParaRPr>
          </a:p>
        </p:txBody>
      </p:sp>
      <p:pic>
        <p:nvPicPr>
          <p:cNvPr id="2060" name="Picture 12" descr="yolo architecture diagram à®à¯à®à®¾à®© à®ªà® à®®à¯à®à®¿à®µà¯"/>
          <p:cNvPicPr>
            <a:picLocks noChangeAspect="1" noChangeArrowheads="1"/>
          </p:cNvPicPr>
          <p:nvPr/>
        </p:nvPicPr>
        <p:blipFill>
          <a:blip r:embed="rId10"/>
          <a:srcRect/>
          <a:stretch>
            <a:fillRect/>
          </a:stretch>
        </p:blipFill>
        <p:spPr bwMode="auto">
          <a:xfrm>
            <a:off x="1012824" y="36012102"/>
            <a:ext cx="13070599" cy="5745406"/>
          </a:xfrm>
          <a:prstGeom prst="rect">
            <a:avLst/>
          </a:prstGeom>
          <a:ln>
            <a:noFill/>
          </a:ln>
          <a:effectLst>
            <a:softEdge rad="112500"/>
          </a:effectLst>
        </p:spPr>
      </p:pic>
      <p:sp>
        <p:nvSpPr>
          <p:cNvPr id="28" name="TextBox 27"/>
          <p:cNvSpPr txBox="1"/>
          <p:nvPr/>
        </p:nvSpPr>
        <p:spPr>
          <a:xfrm>
            <a:off x="742950" y="32575500"/>
            <a:ext cx="13573125" cy="3471848"/>
          </a:xfrm>
          <a:prstGeom prst="rect">
            <a:avLst/>
          </a:prstGeom>
          <a:noFill/>
        </p:spPr>
        <p:txBody>
          <a:bodyPr wrap="square" rtlCol="0">
            <a:spAutoFit/>
          </a:bodyPr>
          <a:lstStyle/>
          <a:p>
            <a:pPr algn="just">
              <a:lnSpc>
                <a:spcPct val="150000"/>
              </a:lnSpc>
              <a:buFont typeface="Wingdings" pitchFamily="2" charset="2"/>
              <a:buChar char="Ø"/>
            </a:pPr>
            <a:r>
              <a:rPr lang="en-US" sz="3000" dirty="0">
                <a:latin typeface="Times New Roman" pitchFamily="18" charset="0"/>
                <a:cs typeface="Times New Roman" pitchFamily="18" charset="0"/>
              </a:rPr>
              <a:t> Image Processing using OpenCV for detection of lane lines and pedestrians.</a:t>
            </a:r>
          </a:p>
          <a:p>
            <a:pPr algn="just">
              <a:lnSpc>
                <a:spcPct val="150000"/>
              </a:lnSpc>
              <a:buFont typeface="Wingdings" pitchFamily="2" charset="2"/>
              <a:buChar char="Ø"/>
            </a:pPr>
            <a:r>
              <a:rPr lang="en-US" sz="3000" dirty="0">
                <a:latin typeface="Times New Roman" pitchFamily="18" charset="0"/>
                <a:cs typeface="Times New Roman" pitchFamily="18" charset="0"/>
              </a:rPr>
              <a:t>The model we choose to detect the potholes, traffic signs, vehicles and traffic signals is YOLO V2 using </a:t>
            </a:r>
            <a:r>
              <a:rPr lang="en-US" sz="3000" dirty="0" err="1">
                <a:latin typeface="Times New Roman" pitchFamily="18" charset="0"/>
                <a:cs typeface="Times New Roman" pitchFamily="18" charset="0"/>
              </a:rPr>
              <a:t>Darkflow</a:t>
            </a:r>
            <a:r>
              <a:rPr lang="en-US" sz="3000" dirty="0">
                <a:latin typeface="Times New Roman" pitchFamily="18" charset="0"/>
                <a:cs typeface="Times New Roman" pitchFamily="18" charset="0"/>
              </a:rPr>
              <a:t>.</a:t>
            </a:r>
          </a:p>
          <a:p>
            <a:pPr algn="just">
              <a:lnSpc>
                <a:spcPct val="150000"/>
              </a:lnSpc>
              <a:buFont typeface="Wingdings" pitchFamily="2" charset="2"/>
              <a:buChar char="Ø"/>
            </a:pPr>
            <a:r>
              <a:rPr lang="en-US" sz="3000" dirty="0">
                <a:latin typeface="Times New Roman" pitchFamily="18" charset="0"/>
                <a:cs typeface="Times New Roman" pitchFamily="18" charset="0"/>
              </a:rPr>
              <a:t>We chose this model since it can detect multiple objects simultaneously using bounding boxes in real time.</a:t>
            </a:r>
          </a:p>
        </p:txBody>
      </p:sp>
      <p:sp>
        <p:nvSpPr>
          <p:cNvPr id="2" name="TextBox 1">
            <a:extLst>
              <a:ext uri="{FF2B5EF4-FFF2-40B4-BE49-F238E27FC236}">
                <a16:creationId xmlns:a16="http://schemas.microsoft.com/office/drawing/2014/main" id="{5685C4F9-8ABC-4FF4-84C4-B21B6AF4E6C9}"/>
              </a:ext>
            </a:extLst>
          </p:cNvPr>
          <p:cNvSpPr txBox="1"/>
          <p:nvPr/>
        </p:nvSpPr>
        <p:spPr>
          <a:xfrm>
            <a:off x="16227356" y="8002258"/>
            <a:ext cx="12540839" cy="1938992"/>
          </a:xfrm>
          <a:prstGeom prst="rect">
            <a:avLst/>
          </a:prstGeom>
          <a:noFill/>
        </p:spPr>
        <p:txBody>
          <a:bodyPr wrap="square" rtlCol="0">
            <a:spAutoFit/>
          </a:bodyPr>
          <a:lstStyle/>
          <a:p>
            <a:pPr algn="l"/>
            <a:r>
              <a:rPr lang="en-IN" sz="3000" dirty="0">
                <a:latin typeface="Times New Roman" panose="02020603050405020304" pitchFamily="18" charset="0"/>
                <a:cs typeface="Times New Roman" panose="02020603050405020304" pitchFamily="18" charset="0"/>
              </a:rPr>
              <a:t>After building the models and training them, we had to test on various images and videos. The following are the snap shots of a few of them detecting various assets which pays off our objective.</a:t>
            </a:r>
          </a:p>
          <a:p>
            <a:pPr algn="l"/>
            <a:endParaRPr lang="en-IN" sz="3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07B491A-AAC7-462E-B4BA-892EBAD81F8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077674" y="10510898"/>
            <a:ext cx="5061210" cy="3973620"/>
          </a:xfrm>
          <a:prstGeom prst="rect">
            <a:avLst/>
          </a:prstGeom>
        </p:spPr>
      </p:pic>
      <p:pic>
        <p:nvPicPr>
          <p:cNvPr id="9" name="Picture 8">
            <a:extLst>
              <a:ext uri="{FF2B5EF4-FFF2-40B4-BE49-F238E27FC236}">
                <a16:creationId xmlns:a16="http://schemas.microsoft.com/office/drawing/2014/main" id="{09945B9B-EC60-4593-9CAC-5789F87323F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114727" y="15676776"/>
            <a:ext cx="9119069" cy="4457809"/>
          </a:xfrm>
          <a:prstGeom prst="rect">
            <a:avLst/>
          </a:prstGeom>
        </p:spPr>
      </p:pic>
      <p:pic>
        <p:nvPicPr>
          <p:cNvPr id="14" name="Picture 13">
            <a:extLst>
              <a:ext uri="{FF2B5EF4-FFF2-40B4-BE49-F238E27FC236}">
                <a16:creationId xmlns:a16="http://schemas.microsoft.com/office/drawing/2014/main" id="{6E18F9BE-34EC-45B6-92FA-3BD98BE41B4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328373" y="25873739"/>
            <a:ext cx="10824797" cy="5486682"/>
          </a:xfrm>
          <a:prstGeom prst="rect">
            <a:avLst/>
          </a:prstGeom>
        </p:spPr>
      </p:pic>
      <p:pic>
        <p:nvPicPr>
          <p:cNvPr id="18" name="Picture 17">
            <a:extLst>
              <a:ext uri="{FF2B5EF4-FFF2-40B4-BE49-F238E27FC236}">
                <a16:creationId xmlns:a16="http://schemas.microsoft.com/office/drawing/2014/main" id="{F574FF00-9338-49AF-AF98-8C8F744CBFF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147877" y="10663655"/>
            <a:ext cx="5347378" cy="3608217"/>
          </a:xfrm>
          <a:prstGeom prst="rect">
            <a:avLst/>
          </a:prstGeom>
        </p:spPr>
      </p:pic>
      <p:pic>
        <p:nvPicPr>
          <p:cNvPr id="21" name="Picture 20">
            <a:extLst>
              <a:ext uri="{FF2B5EF4-FFF2-40B4-BE49-F238E27FC236}">
                <a16:creationId xmlns:a16="http://schemas.microsoft.com/office/drawing/2014/main" id="{12E9B217-5223-4DD9-811F-A52C45CA275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395819" y="21316950"/>
            <a:ext cx="5372376" cy="3727642"/>
          </a:xfrm>
          <a:prstGeom prst="rect">
            <a:avLst/>
          </a:prstGeom>
        </p:spPr>
      </p:pic>
      <p:sp>
        <p:nvSpPr>
          <p:cNvPr id="26" name="TextBox 25">
            <a:extLst>
              <a:ext uri="{FF2B5EF4-FFF2-40B4-BE49-F238E27FC236}">
                <a16:creationId xmlns:a16="http://schemas.microsoft.com/office/drawing/2014/main" id="{AF4D3550-0B55-48A5-A3BD-473BE2793BA7}"/>
              </a:ext>
            </a:extLst>
          </p:cNvPr>
          <p:cNvSpPr txBox="1"/>
          <p:nvPr/>
        </p:nvSpPr>
        <p:spPr>
          <a:xfrm>
            <a:off x="17077674" y="9913505"/>
            <a:ext cx="5061210" cy="553998"/>
          </a:xfrm>
          <a:prstGeom prst="rect">
            <a:avLst/>
          </a:prstGeom>
          <a:noFill/>
        </p:spPr>
        <p:txBody>
          <a:bodyPr wrap="square" rtlCol="0">
            <a:spAutoFit/>
          </a:bodyPr>
          <a:lstStyle/>
          <a:p>
            <a:r>
              <a:rPr lang="en-IN" sz="3000" dirty="0">
                <a:latin typeface="Times New Roman" panose="02020603050405020304" pitchFamily="18" charset="0"/>
                <a:cs typeface="Times New Roman" panose="02020603050405020304" pitchFamily="18" charset="0"/>
              </a:rPr>
              <a:t>Potholes:</a:t>
            </a:r>
          </a:p>
        </p:txBody>
      </p:sp>
      <p:sp>
        <p:nvSpPr>
          <p:cNvPr id="30" name="TextBox 29">
            <a:extLst>
              <a:ext uri="{FF2B5EF4-FFF2-40B4-BE49-F238E27FC236}">
                <a16:creationId xmlns:a16="http://schemas.microsoft.com/office/drawing/2014/main" id="{A4A4D14A-F990-401E-A7DF-52AD1C1CE4C9}"/>
              </a:ext>
            </a:extLst>
          </p:cNvPr>
          <p:cNvSpPr txBox="1"/>
          <p:nvPr/>
        </p:nvSpPr>
        <p:spPr>
          <a:xfrm>
            <a:off x="23147877" y="9806431"/>
            <a:ext cx="5372376" cy="553998"/>
          </a:xfrm>
          <a:prstGeom prst="rect">
            <a:avLst/>
          </a:prstGeom>
          <a:noFill/>
        </p:spPr>
        <p:txBody>
          <a:bodyPr wrap="square" rtlCol="0">
            <a:spAutoFit/>
          </a:bodyPr>
          <a:lstStyle/>
          <a:p>
            <a:r>
              <a:rPr lang="en-IN" sz="3000" dirty="0">
                <a:latin typeface="Times New Roman" panose="02020603050405020304" pitchFamily="18" charset="0"/>
                <a:cs typeface="Times New Roman" panose="02020603050405020304" pitchFamily="18" charset="0"/>
              </a:rPr>
              <a:t>Traffic Signs:</a:t>
            </a:r>
          </a:p>
        </p:txBody>
      </p:sp>
      <p:sp>
        <p:nvSpPr>
          <p:cNvPr id="33" name="TextBox 32">
            <a:extLst>
              <a:ext uri="{FF2B5EF4-FFF2-40B4-BE49-F238E27FC236}">
                <a16:creationId xmlns:a16="http://schemas.microsoft.com/office/drawing/2014/main" id="{90859590-6525-40A5-B046-83D4F679CE33}"/>
              </a:ext>
            </a:extLst>
          </p:cNvPr>
          <p:cNvSpPr txBox="1"/>
          <p:nvPr/>
        </p:nvSpPr>
        <p:spPr>
          <a:xfrm>
            <a:off x="19676540" y="14853274"/>
            <a:ext cx="5372376" cy="553998"/>
          </a:xfrm>
          <a:prstGeom prst="rect">
            <a:avLst/>
          </a:prstGeom>
          <a:noFill/>
        </p:spPr>
        <p:txBody>
          <a:bodyPr wrap="square" rtlCol="0">
            <a:spAutoFit/>
          </a:bodyPr>
          <a:lstStyle/>
          <a:p>
            <a:r>
              <a:rPr lang="en-IN" sz="3000" dirty="0">
                <a:latin typeface="Times New Roman" panose="02020603050405020304" pitchFamily="18" charset="0"/>
                <a:cs typeface="Times New Roman" panose="02020603050405020304" pitchFamily="18" charset="0"/>
              </a:rPr>
              <a:t>Lane lines:</a:t>
            </a:r>
          </a:p>
        </p:txBody>
      </p:sp>
      <p:sp>
        <p:nvSpPr>
          <p:cNvPr id="34" name="TextBox 33">
            <a:extLst>
              <a:ext uri="{FF2B5EF4-FFF2-40B4-BE49-F238E27FC236}">
                <a16:creationId xmlns:a16="http://schemas.microsoft.com/office/drawing/2014/main" id="{4B4AAE4F-3278-45F6-9CD6-4568BDFDE104}"/>
              </a:ext>
            </a:extLst>
          </p:cNvPr>
          <p:cNvSpPr txBox="1"/>
          <p:nvPr/>
        </p:nvSpPr>
        <p:spPr>
          <a:xfrm>
            <a:off x="23395819" y="20650345"/>
            <a:ext cx="5065884" cy="553998"/>
          </a:xfrm>
          <a:prstGeom prst="rect">
            <a:avLst/>
          </a:prstGeom>
          <a:noFill/>
        </p:spPr>
        <p:txBody>
          <a:bodyPr wrap="square" rtlCol="0">
            <a:spAutoFit/>
          </a:bodyPr>
          <a:lstStyle/>
          <a:p>
            <a:r>
              <a:rPr lang="en-IN" sz="3000" dirty="0">
                <a:latin typeface="Times New Roman" panose="02020603050405020304" pitchFamily="18" charset="0"/>
                <a:cs typeface="Times New Roman" panose="02020603050405020304" pitchFamily="18" charset="0"/>
              </a:rPr>
              <a:t>Pedestrians:</a:t>
            </a:r>
          </a:p>
        </p:txBody>
      </p:sp>
      <p:sp>
        <p:nvSpPr>
          <p:cNvPr id="35" name="TextBox 34">
            <a:extLst>
              <a:ext uri="{FF2B5EF4-FFF2-40B4-BE49-F238E27FC236}">
                <a16:creationId xmlns:a16="http://schemas.microsoft.com/office/drawing/2014/main" id="{EC320360-38F4-4869-8B79-E8DF5E1DA409}"/>
              </a:ext>
            </a:extLst>
          </p:cNvPr>
          <p:cNvSpPr txBox="1"/>
          <p:nvPr/>
        </p:nvSpPr>
        <p:spPr>
          <a:xfrm>
            <a:off x="15234250" y="25069019"/>
            <a:ext cx="5760954" cy="553998"/>
          </a:xfrm>
          <a:prstGeom prst="rect">
            <a:avLst/>
          </a:prstGeom>
          <a:noFill/>
        </p:spPr>
        <p:txBody>
          <a:bodyPr wrap="square" rtlCol="0">
            <a:spAutoFit/>
          </a:bodyPr>
          <a:lstStyle/>
          <a:p>
            <a:r>
              <a:rPr lang="en-IN" sz="3000" dirty="0">
                <a:latin typeface="Times New Roman" panose="02020603050405020304" pitchFamily="18" charset="0"/>
                <a:cs typeface="Times New Roman" panose="02020603050405020304" pitchFamily="18" charset="0"/>
              </a:rPr>
              <a:t>Vehicles:</a:t>
            </a:r>
          </a:p>
        </p:txBody>
      </p:sp>
      <p:sp>
        <p:nvSpPr>
          <p:cNvPr id="36" name="TextBox 35">
            <a:extLst>
              <a:ext uri="{FF2B5EF4-FFF2-40B4-BE49-F238E27FC236}">
                <a16:creationId xmlns:a16="http://schemas.microsoft.com/office/drawing/2014/main" id="{14FA4495-5130-4A79-855E-5262278B9B6E}"/>
              </a:ext>
            </a:extLst>
          </p:cNvPr>
          <p:cNvSpPr txBox="1"/>
          <p:nvPr/>
        </p:nvSpPr>
        <p:spPr>
          <a:xfrm>
            <a:off x="16227356" y="38028310"/>
            <a:ext cx="13035033" cy="5262979"/>
          </a:xfrm>
          <a:prstGeom prst="rect">
            <a:avLst/>
          </a:prstGeom>
          <a:noFill/>
        </p:spPr>
        <p:txBody>
          <a:bodyPr wrap="square" rtlCol="0">
            <a:spAutoFit/>
          </a:bodyPr>
          <a:lstStyle/>
          <a:p>
            <a:r>
              <a:rPr lang="en-IN" sz="3200" u="sng" dirty="0">
                <a:latin typeface="Times New Roman" panose="02020603050405020304" pitchFamily="18" charset="0"/>
                <a:cs typeface="Times New Roman" panose="02020603050405020304" pitchFamily="18" charset="0"/>
                <a:hlinkClick r:id="rId16"/>
              </a:rPr>
              <a:t>https://pjreddie.com/projects/pascal-voc-dataset-mirror/</a:t>
            </a:r>
            <a:r>
              <a:rPr lang="en-IN" sz="3200" dirty="0">
                <a:latin typeface="Times New Roman" panose="02020603050405020304" pitchFamily="18" charset="0"/>
                <a:cs typeface="Times New Roman" panose="02020603050405020304" pitchFamily="18" charset="0"/>
              </a:rPr>
              <a:t> </a:t>
            </a:r>
          </a:p>
          <a:p>
            <a:r>
              <a:rPr lang="en-IN" sz="3200" u="sng" dirty="0">
                <a:latin typeface="Times New Roman" panose="02020603050405020304" pitchFamily="18" charset="0"/>
                <a:cs typeface="Times New Roman" panose="02020603050405020304" pitchFamily="18" charset="0"/>
                <a:hlinkClick r:id="rId17"/>
              </a:rPr>
              <a:t>https://github.com/thtrieu/darkflow</a:t>
            </a:r>
            <a:br>
              <a:rPr lang="en-IN" sz="3200" dirty="0">
                <a:latin typeface="Times New Roman" panose="02020603050405020304" pitchFamily="18" charset="0"/>
                <a:cs typeface="Times New Roman" panose="02020603050405020304" pitchFamily="18" charset="0"/>
              </a:rPr>
            </a:br>
            <a:r>
              <a:rPr lang="en-IN" sz="3200" u="sng" dirty="0">
                <a:latin typeface="Times New Roman" panose="02020603050405020304" pitchFamily="18" charset="0"/>
                <a:cs typeface="Times New Roman" panose="02020603050405020304" pitchFamily="18" charset="0"/>
                <a:hlinkClick r:id="rId18"/>
              </a:rPr>
              <a:t>http://cvrr.ucsd.edu/LISA/lisa-traffic-sign-dataset.html</a:t>
            </a:r>
            <a:endParaRPr lang="en-IN" sz="3200" u="sng" dirty="0">
              <a:latin typeface="Times New Roman" panose="02020603050405020304" pitchFamily="18" charset="0"/>
              <a:cs typeface="Times New Roman" panose="02020603050405020304" pitchFamily="18" charset="0"/>
            </a:endParaRPr>
          </a:p>
          <a:p>
            <a:endParaRPr lang="en-IN" sz="2400" u="sng" dirty="0">
              <a:latin typeface="Times New Roman" panose="02020603050405020304" pitchFamily="18" charset="0"/>
              <a:cs typeface="Times New Roman" panose="02020603050405020304" pitchFamily="18" charset="0"/>
            </a:endParaRPr>
          </a:p>
          <a:p>
            <a:r>
              <a:rPr lang="en-US" sz="2400" u="sng" dirty="0">
                <a:hlinkClick r:id="rId19"/>
              </a:rPr>
              <a:t>https://towardsdatascience.com/lane-detection-with-deep-learning-part-1-9e096f3320b7</a:t>
            </a:r>
            <a:endParaRPr lang="en-US" sz="2400" u="sng" dirty="0"/>
          </a:p>
          <a:p>
            <a:r>
              <a:rPr lang="en-IN" sz="2400" u="sng" dirty="0">
                <a:hlinkClick r:id="rId20"/>
              </a:rPr>
              <a:t>https://arxiv.org/pdf/1506.02640.pdf</a:t>
            </a:r>
            <a:endParaRPr lang="en-IN" sz="2400" dirty="0"/>
          </a:p>
          <a:p>
            <a:r>
              <a:rPr lang="en-IN" sz="2400" u="sng" dirty="0">
                <a:hlinkClick r:id="rId21"/>
              </a:rPr>
              <a:t>https://www.semanticscholar.org/paper/Detecting-Potholes-Using-Simple-Image-Processing-Nienaber-Booysen/9375f4d7fb035924c709c58841b3f5acb7b989aa</a:t>
            </a:r>
            <a:endParaRPr lang="en-IN" sz="2400" dirty="0"/>
          </a:p>
          <a:p>
            <a:br>
              <a:rPr lang="en-IN" sz="2400" dirty="0"/>
            </a:br>
            <a:r>
              <a:rPr lang="en-US" sz="2400" dirty="0"/>
              <a:t> </a:t>
            </a:r>
            <a:endParaRPr lang="en-IN" sz="2400" dirty="0">
              <a:latin typeface="Times New Roman" panose="02020603050405020304" pitchFamily="18" charset="0"/>
              <a:cs typeface="Times New Roman" panose="02020603050405020304" pitchFamily="18" charset="0"/>
            </a:endParaRPr>
          </a:p>
          <a:p>
            <a:br>
              <a:rPr lang="en-IN" sz="2400"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pic>
        <p:nvPicPr>
          <p:cNvPr id="38" name="Picture 37">
            <a:extLst>
              <a:ext uri="{FF2B5EF4-FFF2-40B4-BE49-F238E27FC236}">
                <a16:creationId xmlns:a16="http://schemas.microsoft.com/office/drawing/2014/main" id="{D9FCA40C-B3D9-4478-AD2F-305AB6E91C1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7077674" y="21381327"/>
            <a:ext cx="5760953" cy="3370044"/>
          </a:xfrm>
          <a:prstGeom prst="rect">
            <a:avLst/>
          </a:prstGeom>
        </p:spPr>
      </p:pic>
      <p:sp>
        <p:nvSpPr>
          <p:cNvPr id="39" name="TextBox 38">
            <a:extLst>
              <a:ext uri="{FF2B5EF4-FFF2-40B4-BE49-F238E27FC236}">
                <a16:creationId xmlns:a16="http://schemas.microsoft.com/office/drawing/2014/main" id="{CFEF623A-875D-46EE-BC04-9CED1E97F003}"/>
              </a:ext>
            </a:extLst>
          </p:cNvPr>
          <p:cNvSpPr txBox="1"/>
          <p:nvPr/>
        </p:nvSpPr>
        <p:spPr>
          <a:xfrm>
            <a:off x="17467875" y="20702955"/>
            <a:ext cx="4417329" cy="553998"/>
          </a:xfrm>
          <a:prstGeom prst="rect">
            <a:avLst/>
          </a:prstGeom>
          <a:noFill/>
        </p:spPr>
        <p:txBody>
          <a:bodyPr wrap="square" rtlCol="0">
            <a:spAutoFit/>
          </a:bodyPr>
          <a:lstStyle/>
          <a:p>
            <a:r>
              <a:rPr lang="en-IN" sz="3000" dirty="0">
                <a:latin typeface="Times New Roman" panose="02020603050405020304" pitchFamily="18" charset="0"/>
                <a:cs typeface="Times New Roman" panose="02020603050405020304" pitchFamily="18" charset="0"/>
              </a:rPr>
              <a:t>Traffic signals:</a:t>
            </a:r>
          </a:p>
        </p:txBody>
      </p:sp>
    </p:spTree>
  </p:cSld>
  <p:clrMapOvr>
    <a:masterClrMapping/>
  </p:clrMapOvr>
</p:sld>
</file>

<file path=ppt/theme/theme1.xml><?xml version="1.0" encoding="utf-8"?>
<a:theme xmlns:a="http://schemas.openxmlformats.org/drawingml/2006/main" name="Default Design">
  <a:themeElements>
    <a:clrScheme name="Custom 16">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3064"/>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4389438" rtl="0" eaLnBrk="1" fontAlgn="base" latinLnBrk="0" hangingPunct="1">
          <a:lnSpc>
            <a:spcPct val="100000"/>
          </a:lnSpc>
          <a:spcBef>
            <a:spcPct val="0"/>
          </a:spcBef>
          <a:spcAft>
            <a:spcPct val="0"/>
          </a:spcAft>
          <a:buClrTx/>
          <a:buSzTx/>
          <a:buFontTx/>
          <a:buNone/>
          <a:tabLst/>
          <a:defRPr kumimoji="0" lang="en-US" sz="8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4389438" rtl="0" eaLnBrk="1" fontAlgn="base" latinLnBrk="0" hangingPunct="1">
          <a:lnSpc>
            <a:spcPct val="100000"/>
          </a:lnSpc>
          <a:spcBef>
            <a:spcPct val="0"/>
          </a:spcBef>
          <a:spcAft>
            <a:spcPct val="0"/>
          </a:spcAft>
          <a:buClrTx/>
          <a:buSzTx/>
          <a:buFontTx/>
          <a:buNone/>
          <a:tabLst/>
          <a:defRPr kumimoji="0" lang="en-US" sz="86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2105</TotalTime>
  <Words>495</Words>
  <Application>Microsoft Office PowerPoint</Application>
  <PresentationFormat>Custom</PresentationFormat>
  <Paragraphs>42</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Times New Roman</vt:lpstr>
      <vt:lpstr>Wingdings</vt:lpstr>
      <vt:lpstr>Default Design</vt:lpstr>
      <vt:lpstr>PowerPoint Presentation</vt:lpstr>
    </vt:vector>
  </TitlesOfParts>
  <Company>MegaPrint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A0 Vertical Poster</dc:title>
  <dc:creator>Ethan Shulda;www.postersession.com</dc:creator>
  <cp:keywords>www.postersession.com</cp:keywords>
  <dc:description>©MegaPrint Inc. 2009-2015</dc:description>
  <cp:lastModifiedBy>AKANKSHA TELAGAMSETTY</cp:lastModifiedBy>
  <cp:revision>92</cp:revision>
  <dcterms:created xsi:type="dcterms:W3CDTF">2008-12-04T00:20:37Z</dcterms:created>
  <dcterms:modified xsi:type="dcterms:W3CDTF">2019-01-14T13:40:14Z</dcterms:modified>
  <cp:category>Research Poster</cp:category>
</cp:coreProperties>
</file>